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24"/>
  </p:notesMasterIdLst>
  <p:handoutMasterIdLst>
    <p:handoutMasterId r:id="rId25"/>
  </p:handoutMasterIdLst>
  <p:sldIdLst>
    <p:sldId id="256" r:id="rId2"/>
    <p:sldId id="279" r:id="rId3"/>
    <p:sldId id="352" r:id="rId4"/>
    <p:sldId id="353" r:id="rId5"/>
    <p:sldId id="341" r:id="rId6"/>
    <p:sldId id="327" r:id="rId7"/>
    <p:sldId id="278" r:id="rId8"/>
    <p:sldId id="347" r:id="rId9"/>
    <p:sldId id="343" r:id="rId10"/>
    <p:sldId id="348" r:id="rId11"/>
    <p:sldId id="334" r:id="rId12"/>
    <p:sldId id="339" r:id="rId13"/>
    <p:sldId id="340" r:id="rId14"/>
    <p:sldId id="342" r:id="rId15"/>
    <p:sldId id="336" r:id="rId16"/>
    <p:sldId id="338" r:id="rId17"/>
    <p:sldId id="300" r:id="rId18"/>
    <p:sldId id="331" r:id="rId19"/>
    <p:sldId id="345" r:id="rId20"/>
    <p:sldId id="349" r:id="rId21"/>
    <p:sldId id="350" r:id="rId22"/>
    <p:sldId id="34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0066"/>
    <a:srgbClr val="996600"/>
    <a:srgbClr val="800000"/>
    <a:srgbClr val="333399"/>
    <a:srgbClr val="333333"/>
    <a:srgbClr val="CCFF33"/>
    <a:srgbClr val="009900"/>
    <a:srgbClr val="FF66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925" autoAdjust="0"/>
  </p:normalViewPr>
  <p:slideViewPr>
    <p:cSldViewPr>
      <p:cViewPr>
        <p:scale>
          <a:sx n="83" d="100"/>
          <a:sy n="83" d="100"/>
        </p:scale>
        <p:origin x="-114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69FB22-FCCD-406E-8A73-FC1FAABED605}" type="datetimeFigureOut">
              <a:rPr lang="ru-RU" smtClean="0"/>
              <a:pPr/>
              <a:t>10.06.2021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BD57E6-B540-4439-8E0F-AB2DF0B3787A}" type="slidenum">
              <a:rPr lang="ru-RU" smtClean="0"/>
              <a:pPr/>
              <a:t>‹#›</a:t>
            </a:fld>
            <a:endParaRPr lang="ru-RU"/>
          </a:p>
        </p:txBody>
      </p:sp>
    </p:spTree>
    <p:extLst>
      <p:ext uri="{BB962C8B-B14F-4D97-AF65-F5344CB8AC3E}">
        <p14:creationId xmlns:p14="http://schemas.microsoft.com/office/powerpoint/2010/main" val="2296243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BABF7E-56FA-45B6-A7E7-2A93CB6789F1}" type="datetimeFigureOut">
              <a:rPr lang="ru-RU" smtClean="0"/>
              <a:pPr/>
              <a:t>10.06.2021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6F772-30FE-41C9-9FB9-03923DEC39CB}" type="slidenum">
              <a:rPr lang="ru-RU" smtClean="0"/>
              <a:pPr/>
              <a:t>‹#›</a:t>
            </a:fld>
            <a:endParaRPr lang="ru-RU"/>
          </a:p>
        </p:txBody>
      </p:sp>
    </p:spTree>
    <p:extLst>
      <p:ext uri="{BB962C8B-B14F-4D97-AF65-F5344CB8AC3E}">
        <p14:creationId xmlns:p14="http://schemas.microsoft.com/office/powerpoint/2010/main" val="29966856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C6F772-30FE-41C9-9FB9-03923DEC39CB}"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BC6F772-30FE-41C9-9FB9-03923DEC39CB}" type="slidenum">
              <a:rPr lang="ru-RU" smtClean="0"/>
              <a:pPr/>
              <a:t>2</a:t>
            </a:fld>
            <a:endParaRPr lang="ru-RU"/>
          </a:p>
        </p:txBody>
      </p:sp>
    </p:spTree>
    <p:extLst>
      <p:ext uri="{BB962C8B-B14F-4D97-AF65-F5344CB8AC3E}">
        <p14:creationId xmlns:p14="http://schemas.microsoft.com/office/powerpoint/2010/main" val="303958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BC6F772-30FE-41C9-9FB9-03923DEC39CB}" type="slidenum">
              <a:rPr lang="ru-RU" smtClean="0"/>
              <a:pPr/>
              <a:t>3</a:t>
            </a:fld>
            <a:endParaRPr lang="ru-RU"/>
          </a:p>
        </p:txBody>
      </p:sp>
    </p:spTree>
    <p:extLst>
      <p:ext uri="{BB962C8B-B14F-4D97-AF65-F5344CB8AC3E}">
        <p14:creationId xmlns:p14="http://schemas.microsoft.com/office/powerpoint/2010/main" val="303958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BC6F772-30FE-41C9-9FB9-03923DEC39CB}" type="slidenum">
              <a:rPr lang="ru-RU" smtClean="0"/>
              <a:pPr/>
              <a:t>4</a:t>
            </a:fld>
            <a:endParaRPr lang="ru-RU"/>
          </a:p>
        </p:txBody>
      </p:sp>
    </p:spTree>
    <p:extLst>
      <p:ext uri="{BB962C8B-B14F-4D97-AF65-F5344CB8AC3E}">
        <p14:creationId xmlns:p14="http://schemas.microsoft.com/office/powerpoint/2010/main" val="303958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43E55EB-8B59-4C33-9F96-3985ED23E418}" type="datetime1">
              <a:rPr lang="ru-RU" smtClean="0"/>
              <a:pPr/>
              <a:t>10.06.2021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1D6A32E-E838-4DC1-8DE7-C8C27A02F418}" type="datetime1">
              <a:rPr lang="ru-RU" smtClean="0"/>
              <a:pPr/>
              <a:t>10.06.2021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D7AE4D-3492-4F40-B44F-40C52AFB4718}" type="datetime1">
              <a:rPr lang="ru-RU" smtClean="0"/>
              <a:pPr/>
              <a:t>10.06.2021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AD8967-FC97-4974-919C-BE17F474E794}" type="datetime1">
              <a:rPr lang="ru-RU" smtClean="0"/>
              <a:pPr/>
              <a:t>10.06.2021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FA57DD-B522-439A-AC4D-C02EDA6029AA}" type="datetime1">
              <a:rPr lang="ru-RU" smtClean="0"/>
              <a:pPr/>
              <a:t>10.06.2021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53D474-FA92-4CC0-B563-8434A6170CC8}" type="datetime1">
              <a:rPr lang="ru-RU" smtClean="0"/>
              <a:pPr/>
              <a:t>10.06.2021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14ED511-2B67-436D-B2B1-93DCB038F68E}" type="datetime1">
              <a:rPr lang="ru-RU" smtClean="0"/>
              <a:pPr/>
              <a:t>10.06.2021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2EA70B3-A759-48E2-ADD9-44AB6213D9D3}" type="datetime1">
              <a:rPr lang="ru-RU" smtClean="0"/>
              <a:pPr/>
              <a:t>10.06.2021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6FDA4-4507-4EC9-8660-6C644B5DDC0E}" type="datetime1">
              <a:rPr lang="ru-RU" smtClean="0"/>
              <a:pPr/>
              <a:t>10.06.2021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7C6EE7-5FCD-4F58-BE14-4C1850EF0569}" type="datetime1">
              <a:rPr lang="ru-RU" smtClean="0"/>
              <a:pPr/>
              <a:t>10.06.2021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B27FD9-5061-4FA7-B8AB-399E9B6476C6}" type="datetime1">
              <a:rPr lang="ru-RU" smtClean="0"/>
              <a:pPr/>
              <a:t>10.06.2021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E81E580-A98C-4C9E-B115-069AA2997E3F}" type="datetime1">
              <a:rPr lang="ru-RU" smtClean="0"/>
              <a:pPr/>
              <a:t>10.06.2021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547664" y="260648"/>
            <a:ext cx="6048672" cy="461665"/>
          </a:xfrm>
          <a:prstGeom prst="rect">
            <a:avLst/>
          </a:prstGeom>
          <a:noFill/>
        </p:spPr>
        <p:txBody>
          <a:bodyPr wrap="square" rtlCol="0">
            <a:spAutoFit/>
          </a:bodyPr>
          <a:lstStyle/>
          <a:p>
            <a:pPr algn="ctr"/>
            <a:r>
              <a:rPr lang="ru-RU" sz="2400" b="1" dirty="0" smtClean="0">
                <a:solidFill>
                  <a:srgbClr val="003300"/>
                </a:solidFill>
                <a:latin typeface="Franklin Gothic Demi Cond" charset="0"/>
              </a:rPr>
              <a:t>МБДОУ ДС «Катюша» г. Волгодонска</a:t>
            </a:r>
            <a:endParaRPr lang="ru-RU" sz="2400" b="1" dirty="0">
              <a:ln w="11430">
                <a:solidFill>
                  <a:schemeClr val="tx1"/>
                </a:solidFill>
              </a:ln>
              <a:solidFill>
                <a:srgbClr val="003300"/>
              </a:solidFill>
              <a:effectLst>
                <a:outerShdw blurRad="50800" dist="39000" dir="5460000" algn="tl">
                  <a:srgbClr val="000000">
                    <a:alpha val="38000"/>
                  </a:srgbClr>
                </a:outerShdw>
              </a:effectLst>
            </a:endParaRPr>
          </a:p>
        </p:txBody>
      </p:sp>
      <p:sp>
        <p:nvSpPr>
          <p:cNvPr id="4" name="TextBox 3"/>
          <p:cNvSpPr txBox="1"/>
          <p:nvPr/>
        </p:nvSpPr>
        <p:spPr>
          <a:xfrm>
            <a:off x="3929058" y="4643446"/>
            <a:ext cx="4929222" cy="1887696"/>
          </a:xfrm>
          <a:prstGeom prst="rect">
            <a:avLst/>
          </a:prstGeom>
          <a:noFill/>
        </p:spPr>
        <p:txBody>
          <a:bodyPr wrap="square" rtlCol="0">
            <a:spAutoFit/>
          </a:bodyPr>
          <a:lstStyle/>
          <a:p>
            <a:pPr marL="469900" indent="-466725" algn="r">
              <a:spcBef>
                <a:spcPts val="50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endParaRPr lang="ru-RU" sz="2000" i="1" dirty="0" smtClean="0">
              <a:solidFill>
                <a:srgbClr val="373737"/>
              </a:solidFill>
              <a:latin typeface="Times New Roman" pitchFamily="16" charset="0"/>
              <a:cs typeface="Times New Roman" pitchFamily="16" charset="0"/>
            </a:endParaRPr>
          </a:p>
          <a:p>
            <a:pPr marL="469900" indent="-466725" algn="r">
              <a:spcBef>
                <a:spcPts val="50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endParaRPr lang="ru-RU" sz="2000" i="1" dirty="0" smtClean="0">
              <a:solidFill>
                <a:srgbClr val="373737"/>
              </a:solidFill>
              <a:latin typeface="Times New Roman" pitchFamily="16" charset="0"/>
              <a:cs typeface="Times New Roman" pitchFamily="16" charset="0"/>
            </a:endParaRPr>
          </a:p>
          <a:p>
            <a:pPr marL="469900" indent="-466725" algn="r">
              <a:spcBef>
                <a:spcPts val="50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endParaRPr lang="ru-RU" sz="2000" i="1" dirty="0" smtClean="0">
              <a:solidFill>
                <a:srgbClr val="373737"/>
              </a:solidFill>
              <a:latin typeface="Times New Roman" pitchFamily="16" charset="0"/>
              <a:cs typeface="Times New Roman" pitchFamily="16" charset="0"/>
            </a:endParaRPr>
          </a:p>
          <a:p>
            <a:pPr marL="469900" indent="-466725" algn="ctr">
              <a:spcBef>
                <a:spcPts val="50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endParaRPr lang="ru-RU" sz="2000" b="1" i="1" dirty="0" smtClean="0">
              <a:solidFill>
                <a:srgbClr val="373737"/>
              </a:solidFill>
              <a:latin typeface="Times New Roman" pitchFamily="16" charset="0"/>
              <a:cs typeface="Times New Roman" pitchFamily="16" charset="0"/>
            </a:endParaRPr>
          </a:p>
          <a:p>
            <a:pPr marL="469900" indent="-466725" algn="ctr">
              <a:spcBef>
                <a:spcPts val="50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r>
              <a:rPr lang="ru-RU" sz="2000" b="1" i="1" dirty="0" smtClean="0">
                <a:solidFill>
                  <a:srgbClr val="373737"/>
                </a:solidFill>
                <a:latin typeface="Times New Roman" pitchFamily="16" charset="0"/>
                <a:cs typeface="Times New Roman" pitchFamily="16" charset="0"/>
              </a:rPr>
              <a:t>Февраль 2020 год</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Прямоугольник 6"/>
          <p:cNvSpPr/>
          <p:nvPr/>
        </p:nvSpPr>
        <p:spPr>
          <a:xfrm>
            <a:off x="642910" y="357167"/>
            <a:ext cx="7929618" cy="6268383"/>
          </a:xfrm>
          <a:prstGeom prst="rect">
            <a:avLst/>
          </a:prstGeom>
        </p:spPr>
        <p:txBody>
          <a:bodyPr wrap="square">
            <a:spAutoFit/>
          </a:bodyPr>
          <a:lstStyle/>
          <a:p>
            <a:pPr marL="469900" indent="-466725" algn="ctr">
              <a:spcBef>
                <a:spcPts val="135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endParaRPr lang="ru-RU" sz="4000" b="1" i="1" dirty="0" smtClean="0">
              <a:solidFill>
                <a:srgbClr val="002060"/>
              </a:solidFill>
              <a:latin typeface="Georgia" pitchFamily="16" charset="0"/>
            </a:endParaRPr>
          </a:p>
          <a:p>
            <a:pPr marL="469900" indent="-466725" algn="ctr">
              <a:spcBef>
                <a:spcPts val="135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r>
              <a:rPr lang="ru-RU" sz="4000" b="1" dirty="0" smtClean="0">
                <a:solidFill>
                  <a:srgbClr val="7030A0"/>
                </a:solidFill>
                <a:latin typeface="Georgia" pitchFamily="16" charset="0"/>
              </a:rPr>
              <a:t>Семинар-практикум</a:t>
            </a:r>
          </a:p>
          <a:p>
            <a:pPr marL="469900" indent="-466725" algn="ctr">
              <a:spcBef>
                <a:spcPts val="135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r>
              <a:rPr lang="ru-RU" sz="4000" b="1" dirty="0" smtClean="0">
                <a:solidFill>
                  <a:srgbClr val="7030A0"/>
                </a:solidFill>
                <a:latin typeface="Georgia" pitchFamily="16" charset="0"/>
              </a:rPr>
              <a:t>для родителей</a:t>
            </a:r>
          </a:p>
          <a:p>
            <a:pPr marL="469900" indent="-466725" algn="ctr">
              <a:spcBef>
                <a:spcPts val="135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r>
              <a:rPr lang="ru-RU" sz="4000" b="1" dirty="0" smtClean="0">
                <a:solidFill>
                  <a:srgbClr val="800000"/>
                </a:solidFill>
                <a:latin typeface="Georgia" pitchFamily="16" charset="0"/>
              </a:rPr>
              <a:t>«Внимание! </a:t>
            </a:r>
          </a:p>
          <a:p>
            <a:pPr marL="469900" indent="-466725" algn="ctr">
              <a:spcBef>
                <a:spcPts val="135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r>
              <a:rPr lang="ru-RU" sz="4000" b="1" dirty="0" smtClean="0">
                <a:solidFill>
                  <a:srgbClr val="800000"/>
                </a:solidFill>
                <a:latin typeface="Georgia" pitchFamily="16" charset="0"/>
              </a:rPr>
              <a:t>Я требую внимания!»</a:t>
            </a:r>
          </a:p>
          <a:p>
            <a:pPr marL="469900" indent="-466725">
              <a:spcBef>
                <a:spcPts val="135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endParaRPr lang="ru-RU" sz="2400" b="1" i="1" dirty="0" smtClean="0">
              <a:solidFill>
                <a:srgbClr val="660066"/>
              </a:solidFill>
              <a:latin typeface="Georgia" pitchFamily="16" charset="0"/>
            </a:endParaRPr>
          </a:p>
          <a:p>
            <a:pPr marL="469900" indent="-466725">
              <a:spcBef>
                <a:spcPts val="135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r>
              <a:rPr lang="ru-RU" sz="2400" b="1" i="1" dirty="0" smtClean="0">
                <a:solidFill>
                  <a:srgbClr val="660066"/>
                </a:solidFill>
                <a:latin typeface="Georgia" pitchFamily="16" charset="0"/>
              </a:rPr>
              <a:t>Педагог-психолог                        Найдёнова С.А.</a:t>
            </a:r>
          </a:p>
          <a:p>
            <a:pPr marL="469900" indent="-466725">
              <a:spcBef>
                <a:spcPts val="135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r>
              <a:rPr lang="ru-RU" sz="2400" b="1" i="1" dirty="0" smtClean="0">
                <a:solidFill>
                  <a:srgbClr val="660066"/>
                </a:solidFill>
                <a:latin typeface="Georgia" pitchFamily="16" charset="0"/>
              </a:rPr>
              <a:t> </a:t>
            </a:r>
          </a:p>
          <a:p>
            <a:pPr marL="469900" indent="-466725" algn="ctr">
              <a:spcBef>
                <a:spcPts val="1350"/>
              </a:spcBef>
              <a:buClrTx/>
              <a:buFontTx/>
              <a:buNone/>
              <a:tabLst>
                <a:tab pos="469900"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 pos="9004300" algn="l"/>
                <a:tab pos="9453563" algn="l"/>
              </a:tabLst>
            </a:pPr>
            <a:endParaRPr lang="ru-RU" sz="3600" b="1" dirty="0" smtClean="0">
              <a:solidFill>
                <a:srgbClr val="9900FF"/>
              </a:solidFill>
              <a:latin typeface="Georgia" pitchFamily="16" charset="0"/>
            </a:endParaRPr>
          </a:p>
        </p:txBody>
      </p:sp>
      <p:sp>
        <p:nvSpPr>
          <p:cNvPr id="8" name="Номер слайда 7"/>
          <p:cNvSpPr>
            <a:spLocks noGrp="1"/>
          </p:cNvSpPr>
          <p:nvPr>
            <p:ph type="sldNum" sz="quarter" idx="12"/>
          </p:nvPr>
        </p:nvSpPr>
        <p:spPr/>
        <p:txBody>
          <a:bodyPr/>
          <a:lstStyle/>
          <a:p>
            <a:fld id="{B19B0651-EE4F-4900-A07F-96A6BFA9D0F0}" type="slidenum">
              <a:rPr lang="ru-RU" smtClean="0"/>
              <a:pPr/>
              <a:t>1</a:t>
            </a:fld>
            <a:endParaRPr lang="ru-RU" dirty="0"/>
          </a:p>
        </p:txBody>
      </p:sp>
    </p:spTree>
    <p:extLst>
      <p:ext uri="{BB962C8B-B14F-4D97-AF65-F5344CB8AC3E}">
        <p14:creationId xmlns:p14="http://schemas.microsoft.com/office/powerpoint/2010/main" val="438091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10</a:t>
            </a:fld>
            <a:endParaRPr lang="ru-RU"/>
          </a:p>
        </p:txBody>
      </p:sp>
      <p:sp>
        <p:nvSpPr>
          <p:cNvPr id="3" name="Заголовок 2"/>
          <p:cNvSpPr>
            <a:spLocks noGrp="1"/>
          </p:cNvSpPr>
          <p:nvPr>
            <p:ph type="title"/>
          </p:nvPr>
        </p:nvSpPr>
        <p:spPr>
          <a:xfrm>
            <a:off x="857225" y="285728"/>
            <a:ext cx="7448576" cy="857256"/>
          </a:xfrm>
        </p:spPr>
        <p:txBody>
          <a:bodyPr/>
          <a:lstStyle/>
          <a:p>
            <a:pPr algn="ctr">
              <a:buNone/>
            </a:pPr>
            <a:r>
              <a:rPr lang="ru-RU" dirty="0" smtClean="0"/>
              <a:t>Что делают родители?</a:t>
            </a:r>
            <a:endParaRPr lang="ru-RU" dirty="0"/>
          </a:p>
        </p:txBody>
      </p:sp>
      <p:sp>
        <p:nvSpPr>
          <p:cNvPr id="4" name="Содержимое 3"/>
          <p:cNvSpPr>
            <a:spLocks noGrp="1"/>
          </p:cNvSpPr>
          <p:nvPr>
            <p:ph sz="quarter" idx="13"/>
          </p:nvPr>
        </p:nvSpPr>
        <p:spPr>
          <a:xfrm>
            <a:off x="428596" y="1285860"/>
            <a:ext cx="8215370" cy="2571768"/>
          </a:xfrm>
        </p:spPr>
        <p:txBody>
          <a:bodyPr>
            <a:normAutofit lnSpcReduction="10000"/>
          </a:bodyPr>
          <a:lstStyle/>
          <a:p>
            <a:pPr algn="just">
              <a:buNone/>
            </a:pPr>
            <a:r>
              <a:rPr lang="ru-RU" sz="2400" dirty="0" smtClean="0"/>
              <a:t>       Дети достаточно быстро начинают понимать: стоит им выкинуть что-то выходящее за рамки принятых правил и ожиданий, так они получат свою порцию внимания либо в виде его переизбытка либо в отрицательной форме (крики, шлепки, нотации и т.п.). </a:t>
            </a:r>
          </a:p>
          <a:p>
            <a:pPr algn="just">
              <a:buNone/>
            </a:pPr>
            <a:r>
              <a:rPr lang="ru-RU" sz="2400" dirty="0" smtClean="0"/>
              <a:t>        И плохое поведение закрепляется автоматически. </a:t>
            </a:r>
          </a:p>
          <a:p>
            <a:endParaRPr lang="ru-RU" dirty="0"/>
          </a:p>
        </p:txBody>
      </p:sp>
      <p:pic>
        <p:nvPicPr>
          <p:cNvPr id="34818" name="Picture 2" descr="scale_12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8662" y="4143380"/>
            <a:ext cx="3071834" cy="2301219"/>
          </a:xfrm>
          <a:prstGeom prst="rect">
            <a:avLst/>
          </a:prstGeom>
          <a:noFill/>
          <a:ln w="9525">
            <a:noFill/>
            <a:miter lim="800000"/>
            <a:headEnd/>
            <a:tailEnd/>
          </a:ln>
        </p:spPr>
      </p:pic>
      <p:pic>
        <p:nvPicPr>
          <p:cNvPr id="7" name="Рисунок 6" descr="https://pyataja-push-ogonek60.edumsko.ru/uploads/7000/25712/persona/articles/.thumbs/86935G7jtG.jpg?1475942729"/>
          <p:cNvPicPr/>
          <p:nvPr/>
        </p:nvPicPr>
        <p:blipFill>
          <a:blip r:embed="rId3">
            <a:extLst>
              <a:ext uri="{28A0092B-C50C-407E-A947-70E740481C1C}">
                <a14:useLocalDpi xmlns:a14="http://schemas.microsoft.com/office/drawing/2010/main"/>
              </a:ext>
            </a:extLst>
          </a:blip>
          <a:srcRect/>
          <a:stretch>
            <a:fillRect/>
          </a:stretch>
        </p:blipFill>
        <p:spPr bwMode="auto">
          <a:xfrm>
            <a:off x="5357818" y="3857628"/>
            <a:ext cx="2786082" cy="2571768"/>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428596" y="1357298"/>
            <a:ext cx="4061108" cy="1000132"/>
          </a:xfrm>
        </p:spPr>
        <p:txBody>
          <a:bodyPr/>
          <a:lstStyle/>
          <a:p>
            <a:r>
              <a:rPr lang="ru-RU" i="1" dirty="0" smtClean="0">
                <a:solidFill>
                  <a:srgbClr val="800000"/>
                </a:solidFill>
              </a:rPr>
              <a:t>ни тогда, когда ребёнок  плохо себя ведёт,</a:t>
            </a:r>
            <a:endParaRPr lang="ru-RU" i="1" dirty="0">
              <a:solidFill>
                <a:srgbClr val="800000"/>
              </a:solidFill>
            </a:endParaRPr>
          </a:p>
        </p:txBody>
      </p:sp>
      <p:sp>
        <p:nvSpPr>
          <p:cNvPr id="7" name="Содержимое 6"/>
          <p:cNvSpPr>
            <a:spLocks noGrp="1"/>
          </p:cNvSpPr>
          <p:nvPr>
            <p:ph sz="half" idx="2"/>
          </p:nvPr>
        </p:nvSpPr>
        <p:spPr>
          <a:xfrm>
            <a:off x="285720" y="2571744"/>
            <a:ext cx="4217431" cy="4071966"/>
          </a:xfrm>
        </p:spPr>
        <p:txBody>
          <a:bodyPr/>
          <a:lstStyle/>
          <a:p>
            <a:pPr algn="ctr">
              <a:buNone/>
            </a:pPr>
            <a:endParaRPr lang="ru-RU" dirty="0">
              <a:solidFill>
                <a:srgbClr val="002060"/>
              </a:solidFill>
            </a:endParaRPr>
          </a:p>
        </p:txBody>
      </p:sp>
      <p:sp>
        <p:nvSpPr>
          <p:cNvPr id="8" name="Текст 7"/>
          <p:cNvSpPr>
            <a:spLocks noGrp="1"/>
          </p:cNvSpPr>
          <p:nvPr>
            <p:ph type="body" sz="quarter" idx="3"/>
          </p:nvPr>
        </p:nvSpPr>
        <p:spPr>
          <a:xfrm>
            <a:off x="4647302" y="1357298"/>
            <a:ext cx="4139540" cy="1071570"/>
          </a:xfrm>
        </p:spPr>
        <p:txBody>
          <a:bodyPr/>
          <a:lstStyle/>
          <a:p>
            <a:r>
              <a:rPr lang="ru-RU" sz="2800" i="1" dirty="0" smtClean="0">
                <a:solidFill>
                  <a:srgbClr val="333399"/>
                </a:solidFill>
              </a:rPr>
              <a:t>а когда он хорошо себя ведёт!</a:t>
            </a:r>
            <a:endParaRPr lang="ru-RU" sz="2800" i="1" dirty="0">
              <a:solidFill>
                <a:srgbClr val="333399"/>
              </a:solidFill>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11</a:t>
            </a:fld>
            <a:endParaRPr lang="ru-RU"/>
          </a:p>
        </p:txBody>
      </p:sp>
      <p:sp>
        <p:nvSpPr>
          <p:cNvPr id="5" name="Заголовок 4"/>
          <p:cNvSpPr>
            <a:spLocks noGrp="1"/>
          </p:cNvSpPr>
          <p:nvPr>
            <p:ph type="title"/>
          </p:nvPr>
        </p:nvSpPr>
        <p:spPr>
          <a:xfrm>
            <a:off x="785787" y="142852"/>
            <a:ext cx="7520014" cy="1285884"/>
          </a:xfrm>
        </p:spPr>
        <p:txBody>
          <a:bodyPr/>
          <a:lstStyle/>
          <a:p>
            <a:pPr algn="ctr">
              <a:buNone/>
            </a:pPr>
            <a:r>
              <a:rPr lang="ru-RU" sz="4400" dirty="0" smtClean="0">
                <a:solidFill>
                  <a:srgbClr val="660066"/>
                </a:solidFill>
              </a:rPr>
              <a:t>А надо уделять повышенное внимание… </a:t>
            </a:r>
            <a:endParaRPr lang="ru-RU" sz="4400" dirty="0">
              <a:solidFill>
                <a:srgbClr val="660066"/>
              </a:solidFill>
            </a:endParaRPr>
          </a:p>
        </p:txBody>
      </p:sp>
      <p:pic>
        <p:nvPicPr>
          <p:cNvPr id="7171" name="Picture 3" descr="i?id=7041c94ef881abe248d761c9be652c77-l&amp;n=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2500306"/>
            <a:ext cx="4436785" cy="4032920"/>
          </a:xfrm>
          <a:prstGeom prst="rect">
            <a:avLst/>
          </a:prstGeom>
          <a:noFill/>
          <a:ln w="9525">
            <a:noFill/>
            <a:miter lim="800000"/>
            <a:headEnd/>
            <a:tailEnd/>
          </a:ln>
        </p:spPr>
      </p:pic>
      <p:pic>
        <p:nvPicPr>
          <p:cNvPr id="11" name="Picture 2" descr="175007"/>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786314" y="2500306"/>
            <a:ext cx="4083771" cy="3937922"/>
          </a:xfrm>
          <a:prstGeom prst="rect">
            <a:avLst/>
          </a:prstGeom>
          <a:noFill/>
          <a:ln w="9525">
            <a:noFill/>
            <a:miter lim="800000"/>
            <a:headEnd/>
            <a:tailEnd/>
          </a:ln>
        </p:spPr>
      </p:pic>
    </p:spTree>
  </p:cSld>
  <p:clrMapOvr>
    <a:masterClrMapping/>
  </p:clrMapOvr>
  <p:transition spd="slow" advTm="7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B19B0651-EE4F-4900-A07F-96A6BFA9D0F0}" type="slidenum">
              <a:rPr lang="ru-RU" smtClean="0"/>
              <a:pPr/>
              <a:t>12</a:t>
            </a:fld>
            <a:endParaRPr lang="ru-RU"/>
          </a:p>
        </p:txBody>
      </p:sp>
      <p:sp>
        <p:nvSpPr>
          <p:cNvPr id="2" name="Текст 1"/>
          <p:cNvSpPr>
            <a:spLocks noGrp="1"/>
          </p:cNvSpPr>
          <p:nvPr>
            <p:ph type="body" idx="4294967295"/>
          </p:nvPr>
        </p:nvSpPr>
        <p:spPr>
          <a:xfrm>
            <a:off x="285720" y="1285860"/>
            <a:ext cx="5786478" cy="1500203"/>
          </a:xfrm>
        </p:spPr>
        <p:txBody>
          <a:bodyPr>
            <a:noAutofit/>
          </a:bodyPr>
          <a:lstStyle/>
          <a:p>
            <a:r>
              <a:rPr lang="ru-RU" sz="2400" b="1" dirty="0" smtClean="0">
                <a:effectLst>
                  <a:outerShdw blurRad="38100" dist="38100" dir="2700000" algn="tl">
                    <a:srgbClr val="000000">
                      <a:alpha val="43137"/>
                    </a:srgbClr>
                  </a:outerShdw>
                </a:effectLst>
              </a:rPr>
              <a:t>Физическое</a:t>
            </a:r>
          </a:p>
          <a:p>
            <a:r>
              <a:rPr lang="ru-RU" sz="2400" b="1" dirty="0" smtClean="0">
                <a:effectLst>
                  <a:outerShdw blurRad="38100" dist="38100" dir="2700000" algn="tl">
                    <a:srgbClr val="000000">
                      <a:alpha val="43137"/>
                    </a:srgbClr>
                  </a:outerShdw>
                </a:effectLst>
              </a:rPr>
              <a:t>Психологическое (эмоциональное)</a:t>
            </a:r>
          </a:p>
          <a:p>
            <a:r>
              <a:rPr lang="ru-RU" sz="2400" b="1" dirty="0" smtClean="0">
                <a:effectLst>
                  <a:outerShdw blurRad="38100" dist="38100" dir="2700000" algn="tl">
                    <a:srgbClr val="000000">
                      <a:alpha val="43137"/>
                    </a:srgbClr>
                  </a:outerShdw>
                </a:effectLst>
              </a:rPr>
              <a:t>Пренебрежение нуждами</a:t>
            </a:r>
            <a:endParaRPr lang="ru-RU" sz="2400" b="1" dirty="0">
              <a:effectLst>
                <a:outerShdw blurRad="38100" dist="38100" dir="2700000" algn="tl">
                  <a:srgbClr val="000000">
                    <a:alpha val="43137"/>
                  </a:srgbClr>
                </a:outerShdw>
              </a:effectLst>
            </a:endParaRPr>
          </a:p>
        </p:txBody>
      </p:sp>
      <p:sp>
        <p:nvSpPr>
          <p:cNvPr id="7" name="Заголовок 6"/>
          <p:cNvSpPr>
            <a:spLocks noGrp="1"/>
          </p:cNvSpPr>
          <p:nvPr>
            <p:ph type="title" idx="4294967295"/>
          </p:nvPr>
        </p:nvSpPr>
        <p:spPr>
          <a:xfrm>
            <a:off x="214282" y="214313"/>
            <a:ext cx="8643998" cy="1285875"/>
          </a:xfrm>
        </p:spPr>
        <p:txBody>
          <a:bodyPr/>
          <a:lstStyle/>
          <a:p>
            <a:pPr algn="ctr">
              <a:buNone/>
            </a:pPr>
            <a:r>
              <a:rPr lang="ru-RU" sz="3200" dirty="0" smtClean="0"/>
              <a:t>Любое наказание – это </a:t>
            </a:r>
            <a:br>
              <a:rPr lang="ru-RU" sz="3200" dirty="0" smtClean="0"/>
            </a:br>
            <a:r>
              <a:rPr lang="ru-RU" sz="3200" dirty="0" smtClean="0"/>
              <a:t>жестокое обращение</a:t>
            </a:r>
            <a:endParaRPr lang="ru-RU" sz="3200" dirty="0"/>
          </a:p>
        </p:txBody>
      </p:sp>
      <p:pic>
        <p:nvPicPr>
          <p:cNvPr id="8" name="Рисунок 7" descr="https://media.istockphoto.com/vectors/cartoon-of-an-upset-boy-not-wanting-a-belt-punishment-vector-id471189268?k=6&amp;m=471189268&amp;s=612x612&amp;w=0&amp;h=QxYrwPynKc3oEQJQEvdjLDkG1or2TuaTx_ZuaRUkEuo="/>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9322" y="1428736"/>
            <a:ext cx="2786082" cy="2519362"/>
          </a:xfrm>
          <a:prstGeom prst="rect">
            <a:avLst/>
          </a:prstGeom>
          <a:noFill/>
          <a:ln>
            <a:noFill/>
          </a:ln>
        </p:spPr>
      </p:pic>
      <p:pic>
        <p:nvPicPr>
          <p:cNvPr id="2050" name="Picture 2" descr="C:\Users\Светлана\Desktop\Новая флешка редактировать\Картинки\Д Е Т И\Рисованные\1270670060_discipline.jpg"/>
          <p:cNvPicPr>
            <a:picLocks noChangeAspect="1" noChangeArrowheads="1"/>
          </p:cNvPicPr>
          <p:nvPr/>
        </p:nvPicPr>
        <p:blipFill>
          <a:blip r:embed="rId3"/>
          <a:srcRect/>
          <a:stretch>
            <a:fillRect/>
          </a:stretch>
        </p:blipFill>
        <p:spPr bwMode="auto">
          <a:xfrm>
            <a:off x="500034" y="3214686"/>
            <a:ext cx="3568328" cy="2786082"/>
          </a:xfrm>
          <a:prstGeom prst="rect">
            <a:avLst/>
          </a:prstGeom>
          <a:noFill/>
        </p:spPr>
      </p:pic>
      <p:pic>
        <p:nvPicPr>
          <p:cNvPr id="5122" name="Picture 2" descr="depositphotos_106650374-stock-photo-hands-of-network-addict-paren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9256" y="4071942"/>
            <a:ext cx="3167062" cy="2356667"/>
          </a:xfrm>
          <a:prstGeom prst="rect">
            <a:avLst/>
          </a:prstGeom>
          <a:noFill/>
          <a:ln w="9525">
            <a:noFill/>
            <a:miter lim="800000"/>
            <a:headEnd/>
            <a:tailEnd/>
          </a:ln>
        </p:spPr>
      </p:pic>
    </p:spTree>
  </p:cSld>
  <p:clrMapOvr>
    <a:masterClrMapping/>
  </p:clrMapOvr>
  <p:transition spd="slow" advTm="7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85729"/>
            <a:ext cx="6357982" cy="1000131"/>
          </a:xfrm>
        </p:spPr>
        <p:txBody>
          <a:bodyPr/>
          <a:lstStyle/>
          <a:p>
            <a:pPr algn="ctr">
              <a:buNone/>
            </a:pPr>
            <a:r>
              <a:rPr lang="ru-RU" dirty="0" smtClean="0"/>
              <a:t>Как понять, какое внимание нужно Вашему ребёнку?</a:t>
            </a:r>
            <a:endParaRPr lang="ru-RU" dirty="0"/>
          </a:p>
        </p:txBody>
      </p:sp>
      <p:sp>
        <p:nvSpPr>
          <p:cNvPr id="4" name="Текст 3"/>
          <p:cNvSpPr>
            <a:spLocks noGrp="1"/>
          </p:cNvSpPr>
          <p:nvPr>
            <p:ph type="body" sz="half" idx="2"/>
          </p:nvPr>
        </p:nvSpPr>
        <p:spPr>
          <a:xfrm>
            <a:off x="642910" y="1285860"/>
            <a:ext cx="5072098" cy="5072098"/>
          </a:xfrm>
        </p:spPr>
        <p:txBody>
          <a:bodyPr>
            <a:normAutofit/>
          </a:bodyPr>
          <a:lstStyle/>
          <a:p>
            <a:endParaRPr lang="ru-RU" sz="2400" i="1" dirty="0" smtClean="0">
              <a:solidFill>
                <a:srgbClr val="009900"/>
              </a:solidFill>
            </a:endParaRPr>
          </a:p>
          <a:p>
            <a:pPr algn="ctr"/>
            <a:endParaRPr lang="ru-RU" sz="2400"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13</a:t>
            </a:fld>
            <a:endParaRPr lang="ru-RU"/>
          </a:p>
        </p:txBody>
      </p:sp>
      <p:pic>
        <p:nvPicPr>
          <p:cNvPr id="8" name="Содержимое 7" descr="http://www.mirxk.ru/published/publicdata/MIRXKRUWEBAS/attachments/SC/products_pictures/%D0%9F%D1%8F%D1%82%D1%8C-%D1%8F%D0%B7%D1%8B%D0%BA%D0%BE%D0%B2-%D0%BB%D1%8E%D0%B1%D0%B2%D0%B8_enl.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929586" y="0"/>
            <a:ext cx="1214414" cy="1643050"/>
          </a:xfrm>
          <a:prstGeom prst="rect">
            <a:avLst/>
          </a:prstGeom>
          <a:noFill/>
          <a:ln w="9525">
            <a:noFill/>
            <a:miter lim="800000"/>
            <a:headEnd/>
            <a:tailEnd/>
          </a:ln>
        </p:spPr>
      </p:pic>
      <p:pic>
        <p:nvPicPr>
          <p:cNvPr id="9" name="Рисунок 8" descr="http://vcennosti.ru/images/watermarked_images/detailed/5/pjat'_putej_k_serdtsu_rebenka_-_CHepmen_gehri,_kehmpbell_ross__.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85884" cy="1714488"/>
          </a:xfrm>
          <a:prstGeom prst="rect">
            <a:avLst/>
          </a:prstGeom>
          <a:noFill/>
          <a:ln w="9525">
            <a:noFill/>
            <a:miter lim="800000"/>
            <a:headEnd/>
            <a:tailEnd/>
          </a:ln>
        </p:spPr>
      </p:pic>
      <p:pic>
        <p:nvPicPr>
          <p:cNvPr id="1026" name="Picture 2" descr="Set of tired parents with children. Exhausted moms and dads, playful boys and girls. Crazy day. Kids want to play. Reality of parenthood. Family concept. Colorful flat vector design isolated on white. Фото со стока - 110261446"/>
          <p:cNvPicPr>
            <a:picLocks noChangeAspect="1" noChangeArrowheads="1"/>
          </p:cNvPicPr>
          <p:nvPr/>
        </p:nvPicPr>
        <p:blipFill>
          <a:blip r:embed="rId4"/>
          <a:srcRect/>
          <a:stretch>
            <a:fillRect/>
          </a:stretch>
        </p:blipFill>
        <p:spPr bwMode="auto">
          <a:xfrm>
            <a:off x="0" y="1857364"/>
            <a:ext cx="5226006" cy="4000528"/>
          </a:xfrm>
          <a:prstGeom prst="rect">
            <a:avLst/>
          </a:prstGeom>
          <a:noFill/>
          <a:ln w="9525">
            <a:noFill/>
            <a:miter lim="800000"/>
            <a:headEnd/>
            <a:tailEnd/>
          </a:ln>
        </p:spPr>
      </p:pic>
      <p:sp>
        <p:nvSpPr>
          <p:cNvPr id="10" name="Прямоугольник 9"/>
          <p:cNvSpPr/>
          <p:nvPr/>
        </p:nvSpPr>
        <p:spPr>
          <a:xfrm>
            <a:off x="5286380" y="1785926"/>
            <a:ext cx="3571900" cy="4524315"/>
          </a:xfrm>
          <a:prstGeom prst="rect">
            <a:avLst/>
          </a:prstGeom>
        </p:spPr>
        <p:txBody>
          <a:bodyPr wrap="square">
            <a:spAutoFit/>
          </a:bodyPr>
          <a:lstStyle/>
          <a:p>
            <a:pPr algn="ctr"/>
            <a:r>
              <a:rPr lang="ru-RU" sz="3200" i="1" dirty="0" smtClean="0">
                <a:solidFill>
                  <a:srgbClr val="7030A0"/>
                </a:solidFill>
              </a:rPr>
              <a:t>Пять способов, которыми люди выражают любовь: </a:t>
            </a:r>
          </a:p>
          <a:p>
            <a:pPr algn="ctr"/>
            <a:r>
              <a:rPr lang="ru-RU" sz="3200" b="1" dirty="0" smtClean="0">
                <a:solidFill>
                  <a:srgbClr val="333399"/>
                </a:solidFill>
              </a:rPr>
              <a:t>слова поощрения, </a:t>
            </a:r>
            <a:r>
              <a:rPr lang="ru-RU" sz="3200" b="1" dirty="0" smtClean="0">
                <a:solidFill>
                  <a:srgbClr val="800000"/>
                </a:solidFill>
              </a:rPr>
              <a:t>время,</a:t>
            </a:r>
            <a:r>
              <a:rPr lang="ru-RU" sz="3200" b="1" dirty="0" smtClean="0">
                <a:solidFill>
                  <a:srgbClr val="7030A0"/>
                </a:solidFill>
              </a:rPr>
              <a:t> </a:t>
            </a:r>
            <a:r>
              <a:rPr lang="ru-RU" sz="3200" b="1" dirty="0" smtClean="0">
                <a:solidFill>
                  <a:srgbClr val="008000"/>
                </a:solidFill>
              </a:rPr>
              <a:t>подарки, </a:t>
            </a:r>
            <a:r>
              <a:rPr lang="ru-RU" sz="3200" b="1" dirty="0" smtClean="0">
                <a:solidFill>
                  <a:srgbClr val="996600"/>
                </a:solidFill>
              </a:rPr>
              <a:t>помощь,</a:t>
            </a:r>
            <a:r>
              <a:rPr lang="ru-RU" sz="3200" b="1" dirty="0" smtClean="0">
                <a:solidFill>
                  <a:srgbClr val="7030A0"/>
                </a:solidFill>
              </a:rPr>
              <a:t> </a:t>
            </a:r>
            <a:r>
              <a:rPr lang="ru-RU" sz="3200" b="1" dirty="0" smtClean="0">
                <a:solidFill>
                  <a:srgbClr val="660066"/>
                </a:solidFill>
              </a:rPr>
              <a:t>прикосновения</a:t>
            </a:r>
            <a:endParaRPr lang="ru-RU" sz="3200" b="1" dirty="0">
              <a:solidFill>
                <a:srgbClr val="660066"/>
              </a:solidFill>
            </a:endParaRPr>
          </a:p>
        </p:txBody>
      </p:sp>
    </p:spTree>
  </p:cSld>
  <p:clrMapOvr>
    <a:masterClrMapping/>
  </p:clrMapOvr>
  <p:transition spd="slow" advTm="7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1" y="214290"/>
            <a:ext cx="4143403" cy="785818"/>
          </a:xfrm>
        </p:spPr>
        <p:txBody>
          <a:bodyPr/>
          <a:lstStyle/>
          <a:p>
            <a:pPr algn="ctr">
              <a:lnSpc>
                <a:spcPct val="150000"/>
              </a:lnSpc>
              <a:buNone/>
            </a:pPr>
            <a:r>
              <a:rPr lang="ru-RU" sz="3200" dirty="0" smtClean="0">
                <a:solidFill>
                  <a:srgbClr val="C00000"/>
                </a:solidFill>
              </a:rPr>
              <a:t>Слова поощрения</a:t>
            </a:r>
            <a:endParaRPr lang="ru-RU" sz="3200" dirty="0">
              <a:solidFill>
                <a:srgbClr val="C00000"/>
              </a:solidFill>
            </a:endParaRPr>
          </a:p>
        </p:txBody>
      </p:sp>
      <p:sp>
        <p:nvSpPr>
          <p:cNvPr id="4" name="Текст 3"/>
          <p:cNvSpPr>
            <a:spLocks noGrp="1"/>
          </p:cNvSpPr>
          <p:nvPr>
            <p:ph type="body" sz="half" idx="2"/>
          </p:nvPr>
        </p:nvSpPr>
        <p:spPr>
          <a:xfrm>
            <a:off x="1075765" y="2643182"/>
            <a:ext cx="3388660" cy="2857520"/>
          </a:xfrm>
        </p:spPr>
        <p:txBody>
          <a:bodyPr>
            <a:normAutofit/>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14</a:t>
            </a:fld>
            <a:endParaRPr lang="ru-RU"/>
          </a:p>
        </p:txBody>
      </p:sp>
      <p:sp>
        <p:nvSpPr>
          <p:cNvPr id="7" name="Содержимое 6"/>
          <p:cNvSpPr>
            <a:spLocks noGrp="1"/>
          </p:cNvSpPr>
          <p:nvPr>
            <p:ph idx="1"/>
          </p:nvPr>
        </p:nvSpPr>
        <p:spPr>
          <a:xfrm>
            <a:off x="4429124" y="285728"/>
            <a:ext cx="4429156" cy="6000792"/>
          </a:xfrm>
        </p:spPr>
        <p:txBody>
          <a:bodyPr>
            <a:noAutofit/>
          </a:bodyPr>
          <a:lstStyle/>
          <a:p>
            <a:pPr algn="ctr">
              <a:buNone/>
            </a:pPr>
            <a:r>
              <a:rPr lang="ru-RU" sz="2400" b="1" i="1" dirty="0" smtClean="0">
                <a:solidFill>
                  <a:schemeClr val="tx2">
                    <a:lumMod val="75000"/>
                  </a:schemeClr>
                </a:solidFill>
              </a:rPr>
              <a:t>Взрослым необходимо:</a:t>
            </a:r>
          </a:p>
          <a:p>
            <a:r>
              <a:rPr lang="ru-RU" sz="1800" dirty="0" smtClean="0"/>
              <a:t>Поддерживать, хвалить, восхищаться, гордиться, благодарить, обращаться с просьбами, извиняться, ободрять, говорить комплименты, обращаться ласково, выражать положительные эмоции, любовь, ценность и значимость ребёнка для Вас.</a:t>
            </a:r>
          </a:p>
          <a:p>
            <a:r>
              <a:rPr lang="ru-RU" sz="1800" dirty="0" smtClean="0">
                <a:solidFill>
                  <a:srgbClr val="002060"/>
                </a:solidFill>
              </a:rPr>
              <a:t>Использовать опосредованные способы: сказки, колыбельные, рассказы о себе: о жизни, о впечатлениях и воспоминаниях. Спрашивать о планах, впечатлениях и считаться с его мнением.</a:t>
            </a:r>
          </a:p>
          <a:p>
            <a:r>
              <a:rPr lang="ru-RU" sz="1800" dirty="0" smtClean="0">
                <a:solidFill>
                  <a:srgbClr val="008000"/>
                </a:solidFill>
              </a:rPr>
              <a:t>Разговаривать стоя не спиной или в пол оборота и не из соседней комнаты, не "сверху вниз", а "на одном уровне"</a:t>
            </a:r>
            <a:r>
              <a:rPr lang="ru-RU" sz="1800" b="1" dirty="0" smtClean="0">
                <a:solidFill>
                  <a:srgbClr val="008000"/>
                </a:solidFill>
              </a:rPr>
              <a:t> </a:t>
            </a:r>
            <a:r>
              <a:rPr lang="ru-RU" sz="1800" dirty="0" smtClean="0">
                <a:solidFill>
                  <a:srgbClr val="008000"/>
                </a:solidFill>
              </a:rPr>
              <a:t>и с нежностью и любовью в голосе. Смотреть в глаза.</a:t>
            </a:r>
            <a:endParaRPr lang="ru-RU" sz="1800" dirty="0">
              <a:solidFill>
                <a:srgbClr val="008000"/>
              </a:solidFill>
            </a:endParaRPr>
          </a:p>
        </p:txBody>
      </p:sp>
      <p:pic>
        <p:nvPicPr>
          <p:cNvPr id="3" name="Picture 2" descr="18120605"/>
          <p:cNvPicPr>
            <a:picLocks noChangeAspect="1" noChangeArrowheads="1"/>
          </p:cNvPicPr>
          <p:nvPr/>
        </p:nvPicPr>
        <p:blipFill>
          <a:blip r:embed="rId2" cstate="print"/>
          <a:srcRect/>
          <a:stretch>
            <a:fillRect/>
          </a:stretch>
        </p:blipFill>
        <p:spPr bwMode="auto">
          <a:xfrm>
            <a:off x="357158" y="1571612"/>
            <a:ext cx="4000528" cy="4000528"/>
          </a:xfrm>
          <a:prstGeom prst="rect">
            <a:avLst/>
          </a:prstGeom>
          <a:noFill/>
          <a:ln w="9525">
            <a:noFill/>
            <a:miter lim="800000"/>
            <a:headEnd/>
            <a:tailEnd/>
          </a:ln>
        </p:spPr>
      </p:pic>
    </p:spTree>
  </p:cSld>
  <p:clrMapOvr>
    <a:masterClrMapping/>
  </p:clrMapOvr>
  <p:transition spd="slow" advTm="7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500034" y="214290"/>
            <a:ext cx="4000528" cy="500066"/>
          </a:xfrm>
        </p:spPr>
        <p:txBody>
          <a:bodyPr/>
          <a:lstStyle/>
          <a:p>
            <a:pPr algn="ctr">
              <a:buNone/>
            </a:pPr>
            <a:r>
              <a:rPr lang="ru-RU" sz="3200" dirty="0" smtClean="0"/>
              <a:t>Время</a:t>
            </a:r>
            <a:endParaRPr lang="ru-RU" sz="3200" dirty="0"/>
          </a:p>
        </p:txBody>
      </p:sp>
      <p:sp>
        <p:nvSpPr>
          <p:cNvPr id="9" name="Текст 8"/>
          <p:cNvSpPr>
            <a:spLocks noGrp="1"/>
          </p:cNvSpPr>
          <p:nvPr>
            <p:ph type="body" idx="1"/>
          </p:nvPr>
        </p:nvSpPr>
        <p:spPr>
          <a:xfrm>
            <a:off x="428596" y="857232"/>
            <a:ext cx="4000528" cy="5500726"/>
          </a:xfrm>
        </p:spPr>
        <p:txBody>
          <a:bodyPr>
            <a:normAutofit fontScale="62500" lnSpcReduction="20000"/>
          </a:bodyPr>
          <a:lstStyle/>
          <a:p>
            <a:pPr marL="457200" indent="-457200" algn="ctr">
              <a:lnSpc>
                <a:spcPct val="150000"/>
              </a:lnSpc>
            </a:pPr>
            <a:r>
              <a:rPr lang="ru-RU" sz="3600" b="1" i="1" dirty="0" smtClean="0"/>
              <a:t>   </a:t>
            </a:r>
            <a:r>
              <a:rPr lang="ru-RU" sz="4400" b="1" i="1" dirty="0" smtClean="0">
                <a:solidFill>
                  <a:srgbClr val="800000"/>
                </a:solidFill>
              </a:rPr>
              <a:t>Взрослым необходимо:</a:t>
            </a:r>
          </a:p>
          <a:p>
            <a:pPr marL="457200" indent="-457200" algn="ctr">
              <a:lnSpc>
                <a:spcPct val="150000"/>
              </a:lnSpc>
            </a:pPr>
            <a:r>
              <a:rPr lang="ru-RU" sz="3600" dirty="0" smtClean="0">
                <a:solidFill>
                  <a:srgbClr val="002060"/>
                </a:solidFill>
              </a:rPr>
              <a:t>Быть вместе с ребёнком, разделять его увлечения, его интересы, эмоции. Чем-то заниматься вместе, уделять внимание: гулять, принимать пищу, беседовать, слушать.</a:t>
            </a:r>
            <a:r>
              <a:rPr lang="ru-RU" sz="3600" b="1" dirty="0" smtClean="0">
                <a:solidFill>
                  <a:srgbClr val="002060"/>
                </a:solidFill>
              </a:rPr>
              <a:t> </a:t>
            </a:r>
          </a:p>
        </p:txBody>
      </p:sp>
      <p:sp>
        <p:nvSpPr>
          <p:cNvPr id="6" name="Номер слайда 5"/>
          <p:cNvSpPr>
            <a:spLocks noGrp="1"/>
          </p:cNvSpPr>
          <p:nvPr>
            <p:ph type="sldNum" sz="quarter" idx="12"/>
          </p:nvPr>
        </p:nvSpPr>
        <p:spPr/>
        <p:txBody>
          <a:bodyPr/>
          <a:lstStyle/>
          <a:p>
            <a:fld id="{B19B0651-EE4F-4900-A07F-96A6BFA9D0F0}" type="slidenum">
              <a:rPr lang="ru-RU" smtClean="0"/>
              <a:pPr/>
              <a:t>15</a:t>
            </a:fld>
            <a:endParaRPr lang="ru-RU"/>
          </a:p>
        </p:txBody>
      </p:sp>
      <p:pic>
        <p:nvPicPr>
          <p:cNvPr id="2050" name="Picture 2" descr="origin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5973" y="1785926"/>
            <a:ext cx="4548027" cy="3429024"/>
          </a:xfrm>
          <a:prstGeom prst="rect">
            <a:avLst/>
          </a:prstGeom>
          <a:noFill/>
          <a:ln w="9525">
            <a:noFill/>
            <a:miter lim="800000"/>
            <a:headEnd/>
            <a:tailEnd/>
          </a:ln>
        </p:spPr>
      </p:pic>
    </p:spTree>
  </p:cSld>
  <p:clrMapOvr>
    <a:masterClrMapping/>
  </p:clrMapOvr>
  <p:transition spd="slow" advTm="7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500034" y="0"/>
            <a:ext cx="8286808" cy="1500174"/>
          </a:xfrm>
        </p:spPr>
        <p:txBody>
          <a:bodyPr/>
          <a:lstStyle/>
          <a:p>
            <a:pPr algn="ctr">
              <a:buNone/>
            </a:pP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4000" dirty="0" smtClean="0">
                <a:solidFill>
                  <a:srgbClr val="C00000"/>
                </a:solidFill>
              </a:rPr>
              <a:t>Подарки</a:t>
            </a:r>
            <a:br>
              <a:rPr lang="ru-RU" sz="4000" dirty="0" smtClean="0">
                <a:solidFill>
                  <a:srgbClr val="C00000"/>
                </a:solidFill>
              </a:rPr>
            </a:br>
            <a:endParaRPr lang="ru-RU" sz="4000" i="1" dirty="0">
              <a:solidFill>
                <a:srgbClr val="C00000"/>
              </a:solidFill>
            </a:endParaRPr>
          </a:p>
        </p:txBody>
      </p:sp>
      <p:sp>
        <p:nvSpPr>
          <p:cNvPr id="9" name="Текст 8"/>
          <p:cNvSpPr>
            <a:spLocks noGrp="1"/>
          </p:cNvSpPr>
          <p:nvPr>
            <p:ph type="body" idx="1"/>
          </p:nvPr>
        </p:nvSpPr>
        <p:spPr>
          <a:xfrm>
            <a:off x="428596" y="1071546"/>
            <a:ext cx="4286280" cy="5357850"/>
          </a:xfrm>
        </p:spPr>
        <p:txBody>
          <a:bodyPr>
            <a:noAutofit/>
          </a:bodyPr>
          <a:lstStyle/>
          <a:p>
            <a:pPr marL="457200" indent="-457200" algn="ctr"/>
            <a:r>
              <a:rPr lang="ru-RU" sz="2800" b="1" i="1" dirty="0" smtClean="0">
                <a:solidFill>
                  <a:srgbClr val="333399"/>
                </a:solidFill>
              </a:rPr>
              <a:t>Взрослым необходимо:</a:t>
            </a:r>
            <a:endParaRPr lang="ru-RU" sz="2800" b="1" dirty="0" smtClean="0"/>
          </a:p>
          <a:p>
            <a:pPr marL="457200" indent="-457200" algn="ctr"/>
            <a:r>
              <a:rPr lang="ru-RU" sz="2800" dirty="0" smtClean="0"/>
              <a:t>Понимать, что нужно ребёнку, учитывать его потребности и предпочтения, устраивать сюрпризы;</a:t>
            </a:r>
          </a:p>
          <a:p>
            <a:pPr marL="457200" indent="-457200" algn="ctr"/>
            <a:r>
              <a:rPr lang="ru-RU" sz="2800" dirty="0" smtClean="0"/>
              <a:t>дарить: подарки, вещи, внимание, поездки, мероприятия, устраивать праздники.</a:t>
            </a:r>
            <a:endParaRPr lang="ru-RU" sz="2800" b="1" dirty="0">
              <a:solidFill>
                <a:srgbClr val="C00000"/>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16</a:t>
            </a:fld>
            <a:endParaRPr lang="ru-RU"/>
          </a:p>
        </p:txBody>
      </p:sp>
      <p:pic>
        <p:nvPicPr>
          <p:cNvPr id="6146" name="Picture 2" descr="%D0%B2%D0%B5%D1%81%D0%B5%D0%BB%D1%8B%D0%B9-%D0%BF%D1%83%D0%BF%D1%81%D0%B8%D0%BA"/>
          <p:cNvPicPr>
            <a:picLocks noChangeAspect="1" noChangeArrowheads="1"/>
          </p:cNvPicPr>
          <p:nvPr/>
        </p:nvPicPr>
        <p:blipFill>
          <a:blip r:embed="rId2"/>
          <a:srcRect/>
          <a:stretch>
            <a:fillRect/>
          </a:stretch>
        </p:blipFill>
        <p:spPr bwMode="auto">
          <a:xfrm>
            <a:off x="5000628" y="1500174"/>
            <a:ext cx="3929090" cy="3698887"/>
          </a:xfrm>
          <a:prstGeom prst="rect">
            <a:avLst/>
          </a:prstGeom>
          <a:noFill/>
          <a:ln w="9525">
            <a:noFill/>
            <a:miter lim="800000"/>
            <a:headEnd/>
            <a:tailEnd/>
          </a:ln>
        </p:spPr>
      </p:pic>
    </p:spTree>
  </p:cSld>
  <p:clrMapOvr>
    <a:masterClrMapping/>
  </p:clrMapOvr>
  <p:transition spd="slow" advTm="7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buNone/>
            </a:pPr>
            <a:r>
              <a:rPr lang="ru-RU" sz="4800" smtClean="0"/>
              <a:t/>
            </a:r>
            <a:br>
              <a:rPr lang="ru-RU" sz="4800" smtClean="0"/>
            </a:br>
            <a:r>
              <a:rPr lang="ru-RU" sz="4000" smtClean="0"/>
              <a:t/>
            </a:r>
            <a:br>
              <a:rPr lang="ru-RU" sz="4000" smtClean="0"/>
            </a:br>
            <a:endParaRPr lang="ru-RU" sz="4000" dirty="0">
              <a:solidFill>
                <a:srgbClr val="7030A0"/>
              </a:solidFill>
              <a:latin typeface="Constantia" pitchFamily="18" charset="0"/>
            </a:endParaRPr>
          </a:p>
        </p:txBody>
      </p:sp>
      <p:sp>
        <p:nvSpPr>
          <p:cNvPr id="12" name="Текст 11"/>
          <p:cNvSpPr>
            <a:spLocks noGrp="1"/>
          </p:cNvSpPr>
          <p:nvPr>
            <p:ph type="body" idx="1"/>
          </p:nvPr>
        </p:nvSpPr>
        <p:spPr>
          <a:xfrm>
            <a:off x="714348" y="285729"/>
            <a:ext cx="3643338" cy="785818"/>
          </a:xfrm>
        </p:spPr>
        <p:txBody>
          <a:bodyPr/>
          <a:lstStyle/>
          <a:p>
            <a:pPr algn="ctr"/>
            <a:r>
              <a:rPr lang="ru-RU" sz="3600" b="1" dirty="0" smtClean="0">
                <a:effectLst>
                  <a:outerShdw blurRad="38100" dist="38100" dir="2700000" algn="tl">
                    <a:srgbClr val="000000">
                      <a:alpha val="43137"/>
                    </a:srgbClr>
                  </a:outerShdw>
                </a:effectLst>
              </a:rPr>
              <a:t>Помощь</a:t>
            </a:r>
            <a:r>
              <a:rPr lang="ru-RU" dirty="0" smtClean="0"/>
              <a:t> </a:t>
            </a:r>
            <a:endParaRPr lang="ru-RU" dirty="0"/>
          </a:p>
        </p:txBody>
      </p:sp>
      <p:pic>
        <p:nvPicPr>
          <p:cNvPr id="7170" name="Picture 2" descr="s12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72132" y="3643314"/>
            <a:ext cx="2947988" cy="1965325"/>
          </a:xfrm>
          <a:prstGeom prst="rect">
            <a:avLst/>
          </a:prstGeom>
          <a:noFill/>
          <a:ln w="9525">
            <a:noFill/>
            <a:miter lim="800000"/>
            <a:headEnd/>
            <a:tailEnd/>
          </a:ln>
        </p:spPr>
      </p:pic>
      <p:pic>
        <p:nvPicPr>
          <p:cNvPr id="7171" name="Picture 3" descr="hello_html_m67b0bfa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428604"/>
            <a:ext cx="3978275" cy="2500313"/>
          </a:xfrm>
          <a:prstGeom prst="rect">
            <a:avLst/>
          </a:prstGeom>
          <a:noFill/>
          <a:ln w="9525">
            <a:noFill/>
            <a:miter lim="800000"/>
            <a:headEnd/>
            <a:tailEnd/>
          </a:ln>
        </p:spPr>
      </p:pic>
      <p:sp>
        <p:nvSpPr>
          <p:cNvPr id="8" name="Прямоугольник 7"/>
          <p:cNvSpPr/>
          <p:nvPr/>
        </p:nvSpPr>
        <p:spPr>
          <a:xfrm>
            <a:off x="285720" y="1142984"/>
            <a:ext cx="4500594" cy="5447645"/>
          </a:xfrm>
          <a:prstGeom prst="rect">
            <a:avLst/>
          </a:prstGeom>
        </p:spPr>
        <p:txBody>
          <a:bodyPr wrap="square">
            <a:spAutoFit/>
          </a:bodyPr>
          <a:lstStyle/>
          <a:p>
            <a:r>
              <a:rPr lang="ru-RU" sz="2800" b="1" i="1" dirty="0" smtClean="0">
                <a:solidFill>
                  <a:srgbClr val="333399"/>
                </a:solidFill>
              </a:rPr>
              <a:t>Взрослым необходимо:</a:t>
            </a:r>
            <a:endParaRPr lang="ru-RU" sz="2800" dirty="0" smtClean="0"/>
          </a:p>
          <a:p>
            <a:pPr algn="ctr"/>
            <a:r>
              <a:rPr lang="ru-RU" sz="3200" dirty="0" smtClean="0">
                <a:solidFill>
                  <a:srgbClr val="008000"/>
                </a:solidFill>
              </a:rPr>
              <a:t>Помогать, заботиться, защищать, заступаться, предлагать помощь, говорить: "Если будет нужна помощь, обращайся», "Что я могу для тебя сделать?", "Чем я могу тебе помочь?». </a:t>
            </a:r>
            <a:endParaRPr lang="ru-RU" sz="3200" dirty="0">
              <a:solidFill>
                <a:srgbClr val="008000"/>
              </a:solidFill>
            </a:endParaRPr>
          </a:p>
        </p:txBody>
      </p:sp>
    </p:spTree>
    <p:extLst>
      <p:ext uri="{BB962C8B-B14F-4D97-AF65-F5344CB8AC3E}">
        <p14:creationId xmlns:p14="http://schemas.microsoft.com/office/powerpoint/2010/main" val="463484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18</a:t>
            </a:fld>
            <a:endParaRPr lang="ru-RU"/>
          </a:p>
        </p:txBody>
      </p:sp>
      <p:sp>
        <p:nvSpPr>
          <p:cNvPr id="3" name="Заголовок 2"/>
          <p:cNvSpPr>
            <a:spLocks noGrp="1"/>
          </p:cNvSpPr>
          <p:nvPr>
            <p:ph type="title"/>
          </p:nvPr>
        </p:nvSpPr>
        <p:spPr>
          <a:xfrm>
            <a:off x="642911" y="428604"/>
            <a:ext cx="7662890" cy="785818"/>
          </a:xfrm>
        </p:spPr>
        <p:txBody>
          <a:bodyPr/>
          <a:lstStyle/>
          <a:p>
            <a:pPr algn="ctr">
              <a:buNone/>
            </a:pPr>
            <a:r>
              <a:rPr lang="ru-RU" dirty="0" smtClean="0"/>
              <a:t>Прикосновения</a:t>
            </a:r>
            <a:endParaRPr lang="ru-RU" dirty="0"/>
          </a:p>
        </p:txBody>
      </p:sp>
      <p:sp>
        <p:nvSpPr>
          <p:cNvPr id="5" name="Содержимое 4"/>
          <p:cNvSpPr>
            <a:spLocks noGrp="1"/>
          </p:cNvSpPr>
          <p:nvPr>
            <p:ph sz="quarter" idx="13"/>
          </p:nvPr>
        </p:nvSpPr>
        <p:spPr>
          <a:xfrm>
            <a:off x="428596" y="1428736"/>
            <a:ext cx="4572032" cy="4357718"/>
          </a:xfrm>
        </p:spPr>
        <p:txBody>
          <a:bodyPr>
            <a:normAutofit/>
          </a:bodyPr>
          <a:lstStyle/>
          <a:p>
            <a:pPr>
              <a:buNone/>
            </a:pPr>
            <a:r>
              <a:rPr lang="ru-RU" sz="3600" b="1" i="1" dirty="0" smtClean="0">
                <a:solidFill>
                  <a:srgbClr val="333399"/>
                </a:solidFill>
              </a:rPr>
              <a:t>Противопоказано!</a:t>
            </a:r>
          </a:p>
          <a:p>
            <a:pPr algn="ctr">
              <a:buNone/>
            </a:pPr>
            <a:r>
              <a:rPr lang="ru-RU" sz="3200" dirty="0" smtClean="0">
                <a:solidFill>
                  <a:srgbClr val="660066"/>
                </a:solidFill>
              </a:rPr>
              <a:t>Физически наказывать, отвергать, отталкивать, стыдить, высмеивать, игнорировать.</a:t>
            </a:r>
            <a:endParaRPr lang="ru-RU" sz="3200" dirty="0">
              <a:solidFill>
                <a:srgbClr val="660066"/>
              </a:solidFill>
            </a:endParaRPr>
          </a:p>
        </p:txBody>
      </p:sp>
      <p:pic>
        <p:nvPicPr>
          <p:cNvPr id="8194" name="Picture 2" descr="i?id=be259f2050b70e759fcdc453b5925cf2-l&amp;n=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2214554"/>
            <a:ext cx="4296864" cy="3000396"/>
          </a:xfrm>
          <a:prstGeom prst="rect">
            <a:avLst/>
          </a:prstGeom>
          <a:noFill/>
          <a:ln w="9525">
            <a:noFill/>
            <a:miter lim="800000"/>
            <a:headEnd/>
            <a:tailEnd/>
          </a:ln>
        </p:spPr>
      </p:pic>
    </p:spTree>
  </p:cSld>
  <p:clrMapOvr>
    <a:masterClrMapping/>
  </p:clrMapOvr>
  <p:transition spd="slow" advTm="7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19</a:t>
            </a:fld>
            <a:endParaRPr lang="ru-RU"/>
          </a:p>
        </p:txBody>
      </p:sp>
      <p:sp>
        <p:nvSpPr>
          <p:cNvPr id="3" name="Заголовок 2"/>
          <p:cNvSpPr>
            <a:spLocks noGrp="1"/>
          </p:cNvSpPr>
          <p:nvPr>
            <p:ph type="title"/>
          </p:nvPr>
        </p:nvSpPr>
        <p:spPr>
          <a:xfrm>
            <a:off x="1793289" y="357166"/>
            <a:ext cx="6512511" cy="500066"/>
          </a:xfrm>
        </p:spPr>
        <p:txBody>
          <a:bodyPr/>
          <a:lstStyle/>
          <a:p>
            <a:endParaRPr lang="ru-RU" dirty="0"/>
          </a:p>
        </p:txBody>
      </p:sp>
      <p:sp>
        <p:nvSpPr>
          <p:cNvPr id="4" name="Содержимое 3"/>
          <p:cNvSpPr>
            <a:spLocks noGrp="1"/>
          </p:cNvSpPr>
          <p:nvPr>
            <p:ph sz="quarter" idx="13"/>
          </p:nvPr>
        </p:nvSpPr>
        <p:spPr>
          <a:xfrm>
            <a:off x="214282" y="285728"/>
            <a:ext cx="5214974" cy="2857520"/>
          </a:xfrm>
        </p:spPr>
        <p:txBody>
          <a:bodyPr>
            <a:normAutofit fontScale="92500" lnSpcReduction="10000"/>
          </a:bodyPr>
          <a:lstStyle/>
          <a:p>
            <a:pPr>
              <a:buNone/>
            </a:pPr>
            <a:r>
              <a:rPr lang="ru-RU" sz="3200" dirty="0" smtClean="0">
                <a:solidFill>
                  <a:srgbClr val="800000"/>
                </a:solidFill>
              </a:rPr>
              <a:t>    </a:t>
            </a:r>
            <a:r>
              <a:rPr lang="ru-RU" sz="3200" b="1" dirty="0" smtClean="0">
                <a:solidFill>
                  <a:srgbClr val="800000"/>
                </a:solidFill>
              </a:rPr>
              <a:t>Если Вы не можете определить язык  любви своего ребёнка, </a:t>
            </a:r>
            <a:r>
              <a:rPr lang="ru-RU" sz="3900" b="1" i="1" dirty="0" smtClean="0">
                <a:solidFill>
                  <a:srgbClr val="660066"/>
                </a:solidFill>
                <a:latin typeface="Times New Roman" pitchFamily="18" charset="0"/>
                <a:cs typeface="Times New Roman" pitchFamily="18" charset="0"/>
              </a:rPr>
              <a:t>используйте все пять: хотя бы один окажется верным. </a:t>
            </a:r>
            <a:endParaRPr lang="ru-RU" sz="3900" b="1" i="1" dirty="0">
              <a:solidFill>
                <a:srgbClr val="660066"/>
              </a:solidFill>
              <a:latin typeface="Times New Roman" pitchFamily="18" charset="0"/>
              <a:cs typeface="Times New Roman" pitchFamily="18" charset="0"/>
            </a:endParaRPr>
          </a:p>
        </p:txBody>
      </p:sp>
      <p:pic>
        <p:nvPicPr>
          <p:cNvPr id="3079" name="Picture 7" descr="scale_12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48" y="3286124"/>
            <a:ext cx="5643602" cy="3333865"/>
          </a:xfrm>
          <a:prstGeom prst="rect">
            <a:avLst/>
          </a:prstGeom>
          <a:noFill/>
          <a:ln w="9525">
            <a:noFill/>
            <a:miter lim="800000"/>
            <a:headEnd/>
            <a:tailEnd/>
          </a:ln>
        </p:spPr>
      </p:pic>
      <p:pic>
        <p:nvPicPr>
          <p:cNvPr id="14" name="Рисунок 13" descr="http://www.spb-grand.ru/assets/images/interest/vnimanie.jpg"/>
          <p:cNvPicPr/>
          <p:nvPr/>
        </p:nvPicPr>
        <p:blipFill>
          <a:blip r:embed="rId3" cstate="print"/>
          <a:srcRect/>
          <a:stretch>
            <a:fillRect/>
          </a:stretch>
        </p:blipFill>
        <p:spPr bwMode="auto">
          <a:xfrm>
            <a:off x="6143636" y="214290"/>
            <a:ext cx="2571768" cy="2786082"/>
          </a:xfrm>
          <a:prstGeom prst="rect">
            <a:avLst/>
          </a:prstGeom>
          <a:noFill/>
          <a:ln w="9525">
            <a:noFill/>
            <a:miter lim="800000"/>
            <a:headEnd/>
            <a:tailEnd/>
          </a:ln>
        </p:spPr>
      </p:pic>
    </p:spTree>
  </p:cSld>
  <p:clrMapOvr>
    <a:masterClrMapping/>
  </p:clrMapOvr>
  <p:transition spd="slow" advTm="7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214810" y="2071678"/>
            <a:ext cx="4677670" cy="461665"/>
          </a:xfrm>
          <a:prstGeom prst="rect">
            <a:avLst/>
          </a:prstGeom>
          <a:noFill/>
        </p:spPr>
        <p:txBody>
          <a:bodyPr wrap="square" rtlCol="0">
            <a:spAutoFit/>
          </a:bodyPr>
          <a:lstStyle/>
          <a:p>
            <a:r>
              <a:rPr lang="ru-RU" sz="2400" dirty="0" smtClean="0">
                <a:solidFill>
                  <a:schemeClr val="bg2">
                    <a:lumMod val="25000"/>
                  </a:schemeClr>
                </a:solidFill>
              </a:rPr>
              <a:t> </a:t>
            </a:r>
            <a:endParaRPr lang="ru-RU" sz="2400" b="1" dirty="0">
              <a:ln w="10541" cmpd="sng">
                <a:solidFill>
                  <a:schemeClr val="accent1">
                    <a:shade val="88000"/>
                    <a:satMod val="110000"/>
                  </a:schemeClr>
                </a:solidFill>
                <a:prstDash val="solid"/>
              </a:ln>
              <a:solidFill>
                <a:schemeClr val="bg2">
                  <a:lumMod val="25000"/>
                </a:schemeClr>
              </a:solidFill>
            </a:endParaRPr>
          </a:p>
        </p:txBody>
      </p:sp>
      <p:sp>
        <p:nvSpPr>
          <p:cNvPr id="5" name="Заголовок 4"/>
          <p:cNvSpPr>
            <a:spLocks noGrp="1"/>
          </p:cNvSpPr>
          <p:nvPr>
            <p:ph type="title"/>
          </p:nvPr>
        </p:nvSpPr>
        <p:spPr>
          <a:xfrm>
            <a:off x="285721" y="0"/>
            <a:ext cx="2714643" cy="1357297"/>
          </a:xfrm>
        </p:spPr>
        <p:txBody>
          <a:bodyPr/>
          <a:lstStyle/>
          <a:p>
            <a:pPr algn="ctr">
              <a:buNone/>
            </a:pPr>
            <a:r>
              <a:rPr lang="ru-RU" dirty="0" smtClean="0"/>
              <a:t>  Причины недостатка внимания:</a:t>
            </a:r>
            <a:endParaRPr lang="ru-RU" dirty="0"/>
          </a:p>
        </p:txBody>
      </p:sp>
      <p:sp>
        <p:nvSpPr>
          <p:cNvPr id="6" name="Содержимое 5"/>
          <p:cNvSpPr>
            <a:spLocks noGrp="1"/>
          </p:cNvSpPr>
          <p:nvPr>
            <p:ph idx="1"/>
          </p:nvPr>
        </p:nvSpPr>
        <p:spPr/>
        <p:txBody>
          <a:bodyPr/>
          <a:lstStyle/>
          <a:p>
            <a:endParaRPr lang="ru-RU" dirty="0"/>
          </a:p>
        </p:txBody>
      </p:sp>
      <p:sp>
        <p:nvSpPr>
          <p:cNvPr id="8" name="Текст 7"/>
          <p:cNvSpPr>
            <a:spLocks noGrp="1"/>
          </p:cNvSpPr>
          <p:nvPr>
            <p:ph type="body" sz="half" idx="2"/>
          </p:nvPr>
        </p:nvSpPr>
        <p:spPr>
          <a:xfrm>
            <a:off x="285720" y="1571612"/>
            <a:ext cx="8429684" cy="4714908"/>
          </a:xfrm>
        </p:spPr>
        <p:txBody>
          <a:bodyPr>
            <a:normAutofit/>
          </a:bodyPr>
          <a:lstStyle/>
          <a:p>
            <a:pPr marL="514350" indent="-514350">
              <a:buFont typeface="Arial" pitchFamily="34" charset="0"/>
              <a:buChar char="•"/>
            </a:pPr>
            <a:r>
              <a:rPr lang="ru-RU" sz="3200" b="1" dirty="0" smtClean="0">
                <a:solidFill>
                  <a:srgbClr val="7030A0"/>
                </a:solidFill>
              </a:rPr>
              <a:t>Занятость.</a:t>
            </a:r>
          </a:p>
          <a:p>
            <a:pPr marL="514350" indent="-514350">
              <a:buFont typeface="Arial" pitchFamily="34" charset="0"/>
              <a:buChar char="•"/>
            </a:pPr>
            <a:endParaRPr lang="ru-RU" sz="3200" b="1" dirty="0" smtClean="0">
              <a:solidFill>
                <a:srgbClr val="7030A0"/>
              </a:solidFill>
            </a:endParaRPr>
          </a:p>
          <a:p>
            <a:pPr marL="514350" indent="-514350">
              <a:buFont typeface="Arial" pitchFamily="34" charset="0"/>
              <a:buChar char="•"/>
            </a:pPr>
            <a:endParaRPr lang="ru-RU" sz="3200" b="1" dirty="0" smtClean="0">
              <a:solidFill>
                <a:srgbClr val="7030A0"/>
              </a:solidFill>
            </a:endParaRPr>
          </a:p>
          <a:p>
            <a:pPr marL="514350" indent="-514350">
              <a:buFont typeface="Arial" pitchFamily="34" charset="0"/>
              <a:buChar char="•"/>
            </a:pPr>
            <a:endParaRPr lang="ru-RU" sz="3200" b="1" dirty="0" smtClean="0">
              <a:solidFill>
                <a:srgbClr val="7030A0"/>
              </a:solidFill>
            </a:endParaRPr>
          </a:p>
          <a:p>
            <a:pPr marL="514350" indent="-514350">
              <a:buFont typeface="Arial" pitchFamily="34" charset="0"/>
              <a:buChar char="•"/>
            </a:pPr>
            <a:r>
              <a:rPr lang="ru-RU" sz="3200" b="1" dirty="0" err="1" smtClean="0">
                <a:solidFill>
                  <a:srgbClr val="7030A0"/>
                </a:solidFill>
              </a:rPr>
              <a:t>Гаджеты</a:t>
            </a:r>
            <a:r>
              <a:rPr lang="ru-RU" sz="3200" b="1" dirty="0" smtClean="0">
                <a:solidFill>
                  <a:srgbClr val="7030A0"/>
                </a:solidFill>
              </a:rPr>
              <a:t>.</a:t>
            </a:r>
          </a:p>
        </p:txBody>
      </p:sp>
      <p:sp>
        <p:nvSpPr>
          <p:cNvPr id="9" name="Номер слайда 8"/>
          <p:cNvSpPr>
            <a:spLocks noGrp="1"/>
          </p:cNvSpPr>
          <p:nvPr>
            <p:ph type="sldNum" sz="quarter" idx="12"/>
          </p:nvPr>
        </p:nvSpPr>
        <p:spPr/>
        <p:txBody>
          <a:bodyPr/>
          <a:lstStyle/>
          <a:p>
            <a:fld id="{B19B0651-EE4F-4900-A07F-96A6BFA9D0F0}" type="slidenum">
              <a:rPr lang="ru-RU" smtClean="0"/>
              <a:pPr/>
              <a:t>2</a:t>
            </a:fld>
            <a:endParaRPr lang="ru-RU"/>
          </a:p>
        </p:txBody>
      </p:sp>
      <p:pic>
        <p:nvPicPr>
          <p:cNvPr id="10" name="Picture 2" descr="C:\Users\Светлана\Desktop\Новая флешка редактировать\Картинки\картинки к семинару ГАДЖЕТЫ\г 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14744" y="3500438"/>
            <a:ext cx="4429156" cy="2818238"/>
          </a:xfrm>
          <a:prstGeom prst="rect">
            <a:avLst/>
          </a:prstGeom>
          <a:noFill/>
        </p:spPr>
      </p:pic>
      <p:pic>
        <p:nvPicPr>
          <p:cNvPr id="1026" name="Picture 2" descr="depositphotos_166638510-stock-photo-mother-with-daugh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14744" y="428604"/>
            <a:ext cx="4214842" cy="2805846"/>
          </a:xfrm>
          <a:prstGeom prst="rect">
            <a:avLst/>
          </a:prstGeom>
          <a:noFill/>
          <a:ln w="9525">
            <a:noFill/>
            <a:miter lim="800000"/>
            <a:headEnd/>
            <a:tailEnd/>
          </a:ln>
        </p:spPr>
      </p:pic>
    </p:spTree>
    <p:extLst>
      <p:ext uri="{BB962C8B-B14F-4D97-AF65-F5344CB8AC3E}">
        <p14:creationId xmlns:p14="http://schemas.microsoft.com/office/powerpoint/2010/main" val="973222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20</a:t>
            </a:fld>
            <a:endParaRPr lang="ru-RU"/>
          </a:p>
        </p:txBody>
      </p:sp>
      <p:sp>
        <p:nvSpPr>
          <p:cNvPr id="3" name="Заголовок 2"/>
          <p:cNvSpPr>
            <a:spLocks noGrp="1"/>
          </p:cNvSpPr>
          <p:nvPr>
            <p:ph type="title"/>
          </p:nvPr>
        </p:nvSpPr>
        <p:spPr/>
        <p:txBody>
          <a:bodyPr/>
          <a:lstStyle/>
          <a:p>
            <a:endParaRPr lang="ru-RU"/>
          </a:p>
        </p:txBody>
      </p:sp>
      <p:sp>
        <p:nvSpPr>
          <p:cNvPr id="4" name="Содержимое 3"/>
          <p:cNvSpPr>
            <a:spLocks noGrp="1"/>
          </p:cNvSpPr>
          <p:nvPr>
            <p:ph sz="quarter" idx="13"/>
          </p:nvPr>
        </p:nvSpPr>
        <p:spPr>
          <a:xfrm>
            <a:off x="571472" y="428604"/>
            <a:ext cx="8215370" cy="5500726"/>
          </a:xfrm>
        </p:spPr>
        <p:txBody>
          <a:bodyPr>
            <a:normAutofit/>
          </a:bodyPr>
          <a:lstStyle/>
          <a:p>
            <a:pPr algn="ctr">
              <a:buNone/>
            </a:pPr>
            <a:r>
              <a:rPr lang="ru-RU" sz="3600" b="1" i="1" dirty="0" smtClean="0">
                <a:effectLst>
                  <a:outerShdw blurRad="38100" dist="38100" dir="2700000" algn="tl">
                    <a:srgbClr val="000000">
                      <a:alpha val="43137"/>
                    </a:srgbClr>
                  </a:outerShdw>
                </a:effectLst>
              </a:rPr>
              <a:t>Понаблюдайте за своим ребёнком:</a:t>
            </a:r>
          </a:p>
          <a:p>
            <a:pPr>
              <a:buNone/>
            </a:pPr>
            <a:r>
              <a:rPr lang="ru-RU" sz="3200" b="1" dirty="0" smtClean="0"/>
              <a:t>-</a:t>
            </a:r>
            <a:r>
              <a:rPr lang="ru-RU" dirty="0" smtClean="0"/>
              <a:t> </a:t>
            </a:r>
            <a:r>
              <a:rPr lang="ru-RU" sz="3200" b="1" dirty="0" smtClean="0">
                <a:solidFill>
                  <a:srgbClr val="800000"/>
                </a:solidFill>
              </a:rPr>
              <a:t>Как он сам выражает любовь? </a:t>
            </a:r>
          </a:p>
          <a:p>
            <a:pPr>
              <a:buNone/>
            </a:pPr>
            <a:r>
              <a:rPr lang="ru-RU" sz="3200" b="1" dirty="0" smtClean="0"/>
              <a:t>- </a:t>
            </a:r>
            <a:r>
              <a:rPr lang="ru-RU" sz="3200" b="1" dirty="0" smtClean="0">
                <a:solidFill>
                  <a:srgbClr val="333399"/>
                </a:solidFill>
              </a:rPr>
              <a:t>О чем чаще всего просит? </a:t>
            </a:r>
          </a:p>
          <a:p>
            <a:pPr>
              <a:buNone/>
            </a:pPr>
            <a:r>
              <a:rPr lang="ru-RU" sz="3200" b="1" dirty="0" smtClean="0"/>
              <a:t>- </a:t>
            </a:r>
            <a:r>
              <a:rPr lang="ru-RU" sz="3200" b="1" dirty="0" smtClean="0">
                <a:solidFill>
                  <a:srgbClr val="7030A0"/>
                </a:solidFill>
              </a:rPr>
              <a:t>Что ему нравится, чему он радуется? </a:t>
            </a:r>
          </a:p>
          <a:p>
            <a:pPr>
              <a:buNone/>
            </a:pPr>
            <a:r>
              <a:rPr lang="ru-RU" sz="3200" b="1" dirty="0" smtClean="0"/>
              <a:t>- </a:t>
            </a:r>
            <a:r>
              <a:rPr lang="ru-RU" sz="3200" b="1" dirty="0" smtClean="0">
                <a:solidFill>
                  <a:srgbClr val="660066"/>
                </a:solidFill>
              </a:rPr>
              <a:t>Что его расстраивает, на что он обижается?</a:t>
            </a:r>
          </a:p>
          <a:p>
            <a:pPr algn="ctr">
              <a:buNone/>
            </a:pPr>
            <a:r>
              <a:rPr lang="ru-RU" sz="3600" i="1" dirty="0" smtClean="0"/>
              <a:t> Ответы на эти вопросы помогут Вам определить его родной язык любви.</a:t>
            </a:r>
          </a:p>
          <a:p>
            <a:endParaRPr lang="ru-RU" dirty="0"/>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21</a:t>
            </a:fld>
            <a:endParaRPr lang="ru-RU"/>
          </a:p>
        </p:txBody>
      </p:sp>
      <p:sp>
        <p:nvSpPr>
          <p:cNvPr id="3" name="Заголовок 2"/>
          <p:cNvSpPr>
            <a:spLocks noGrp="1"/>
          </p:cNvSpPr>
          <p:nvPr>
            <p:ph type="title"/>
          </p:nvPr>
        </p:nvSpPr>
        <p:spPr>
          <a:xfrm>
            <a:off x="1793289" y="357166"/>
            <a:ext cx="6512511" cy="785818"/>
          </a:xfrm>
        </p:spPr>
        <p:txBody>
          <a:bodyPr/>
          <a:lstStyle/>
          <a:p>
            <a:pPr algn="ctr">
              <a:buNone/>
            </a:pPr>
            <a:r>
              <a:rPr lang="ru-RU" dirty="0" smtClean="0"/>
              <a:t>Ваш язык любви</a:t>
            </a:r>
            <a:endParaRPr lang="ru-RU" dirty="0"/>
          </a:p>
        </p:txBody>
      </p:sp>
      <p:sp>
        <p:nvSpPr>
          <p:cNvPr id="4" name="Содержимое 3"/>
          <p:cNvSpPr>
            <a:spLocks noGrp="1"/>
          </p:cNvSpPr>
          <p:nvPr>
            <p:ph sz="quarter" idx="13"/>
          </p:nvPr>
        </p:nvSpPr>
        <p:spPr>
          <a:xfrm>
            <a:off x="428596" y="1571612"/>
            <a:ext cx="8286808" cy="4357718"/>
          </a:xfrm>
        </p:spPr>
        <p:txBody>
          <a:bodyPr>
            <a:normAutofit lnSpcReduction="10000"/>
          </a:bodyPr>
          <a:lstStyle/>
          <a:p>
            <a:pPr>
              <a:buNone/>
            </a:pPr>
            <a:r>
              <a:rPr lang="ru-RU" sz="3200" dirty="0" smtClean="0">
                <a:solidFill>
                  <a:srgbClr val="660066"/>
                </a:solidFill>
              </a:rPr>
              <a:t>1. Что причиняет вам боль? </a:t>
            </a:r>
          </a:p>
          <a:p>
            <a:pPr>
              <a:buNone/>
            </a:pPr>
            <a:r>
              <a:rPr lang="ru-RU" sz="3200" i="1" dirty="0" smtClean="0"/>
              <a:t>   Обратное, возможно, ваш родной язык.</a:t>
            </a:r>
          </a:p>
          <a:p>
            <a:pPr>
              <a:buNone/>
            </a:pPr>
            <a:r>
              <a:rPr lang="ru-RU" sz="3200" dirty="0" smtClean="0">
                <a:solidFill>
                  <a:srgbClr val="660066"/>
                </a:solidFill>
              </a:rPr>
              <a:t>2. О чем вы чаще всего просите супруга?      </a:t>
            </a:r>
            <a:r>
              <a:rPr lang="ru-RU" sz="3200" i="1" dirty="0" smtClean="0">
                <a:solidFill>
                  <a:srgbClr val="333333"/>
                </a:solidFill>
              </a:rPr>
              <a:t>Возможно, в этом для вас выражается любовь.</a:t>
            </a:r>
          </a:p>
          <a:p>
            <a:pPr>
              <a:buNone/>
            </a:pPr>
            <a:r>
              <a:rPr lang="ru-RU" sz="3200" dirty="0" smtClean="0">
                <a:solidFill>
                  <a:srgbClr val="660066"/>
                </a:solidFill>
              </a:rPr>
              <a:t>3. Как вы сами выражаете любовь? </a:t>
            </a:r>
          </a:p>
          <a:p>
            <a:pPr>
              <a:buNone/>
            </a:pPr>
            <a:r>
              <a:rPr lang="ru-RU" sz="3200" i="1" dirty="0" smtClean="0"/>
              <a:t>   Возможно, это ваш язык любви.</a:t>
            </a:r>
          </a:p>
          <a:p>
            <a:pPr>
              <a:buNone/>
            </a:pPr>
            <a:endParaRPr lang="ru-RU" dirty="0" smtClean="0"/>
          </a:p>
          <a:p>
            <a:endParaRPr lang="ru-RU" dirty="0"/>
          </a:p>
        </p:txBody>
      </p:sp>
    </p:spTree>
  </p:cSld>
  <p:clrMapOvr>
    <a:masterClrMapping/>
  </p:clrMapOvr>
  <p:transition spd="slow" advTm="7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357167"/>
            <a:ext cx="5143535" cy="1214446"/>
          </a:xfrm>
        </p:spPr>
        <p:txBody>
          <a:bodyPr/>
          <a:lstStyle/>
          <a:p>
            <a:pPr>
              <a:buNone/>
            </a:pPr>
            <a:r>
              <a:rPr lang="ru-RU" sz="3200" dirty="0" smtClean="0">
                <a:solidFill>
                  <a:srgbClr val="C00000"/>
                </a:solidFill>
              </a:rPr>
              <a:t>Благодарю за внимание</a:t>
            </a:r>
            <a:r>
              <a:rPr lang="ru-RU" sz="4800" dirty="0" smtClean="0"/>
              <a:t/>
            </a:r>
            <a:br>
              <a:rPr lang="ru-RU" sz="4800" dirty="0" smtClean="0"/>
            </a:br>
            <a:endParaRPr lang="ru-RU" sz="4800" dirty="0"/>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22</a:t>
            </a:fld>
            <a:endParaRPr lang="ru-RU"/>
          </a:p>
        </p:txBody>
      </p:sp>
      <p:pic>
        <p:nvPicPr>
          <p:cNvPr id="6" name="Рисунок 5" descr="Новости учреждения"/>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5174" y="0"/>
            <a:ext cx="1928826" cy="2428892"/>
          </a:xfrm>
          <a:prstGeom prst="rect">
            <a:avLst/>
          </a:prstGeom>
          <a:noFill/>
          <a:ln w="9525">
            <a:noFill/>
            <a:miter lim="800000"/>
            <a:headEnd/>
            <a:tailEnd/>
          </a:ln>
        </p:spPr>
      </p:pic>
      <p:pic>
        <p:nvPicPr>
          <p:cNvPr id="4099" name="Picture 3" descr="depositphotos_110811472-stock-illustration-a-happy-family-multicolored-fig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937" y="1142984"/>
            <a:ext cx="6580955" cy="500066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4810" y="2071678"/>
            <a:ext cx="4677670" cy="461665"/>
          </a:xfrm>
          <a:prstGeom prst="rect">
            <a:avLst/>
          </a:prstGeom>
          <a:noFill/>
        </p:spPr>
        <p:txBody>
          <a:bodyPr wrap="square" rtlCol="0">
            <a:spAutoFit/>
          </a:bodyPr>
          <a:lstStyle/>
          <a:p>
            <a:r>
              <a:rPr lang="ru-RU" sz="2400" dirty="0" smtClean="0">
                <a:solidFill>
                  <a:schemeClr val="bg2">
                    <a:lumMod val="25000"/>
                  </a:schemeClr>
                </a:solidFill>
              </a:rPr>
              <a:t> </a:t>
            </a:r>
            <a:endParaRPr lang="ru-RU" sz="2400" b="1" dirty="0">
              <a:ln w="10541" cmpd="sng">
                <a:solidFill>
                  <a:schemeClr val="accent1">
                    <a:shade val="88000"/>
                    <a:satMod val="110000"/>
                  </a:schemeClr>
                </a:solidFill>
                <a:prstDash val="solid"/>
              </a:ln>
              <a:solidFill>
                <a:schemeClr val="bg2">
                  <a:lumMod val="25000"/>
                </a:schemeClr>
              </a:solidFill>
            </a:endParaRPr>
          </a:p>
        </p:txBody>
      </p:sp>
      <p:sp>
        <p:nvSpPr>
          <p:cNvPr id="5" name="Заголовок 4"/>
          <p:cNvSpPr>
            <a:spLocks noGrp="1"/>
          </p:cNvSpPr>
          <p:nvPr>
            <p:ph type="title"/>
          </p:nvPr>
        </p:nvSpPr>
        <p:spPr>
          <a:xfrm>
            <a:off x="285721" y="0"/>
            <a:ext cx="2714643" cy="1357297"/>
          </a:xfrm>
        </p:spPr>
        <p:txBody>
          <a:bodyPr/>
          <a:lstStyle/>
          <a:p>
            <a:pPr algn="ctr">
              <a:buNone/>
            </a:pPr>
            <a:r>
              <a:rPr lang="ru-RU" dirty="0" smtClean="0"/>
              <a:t>  Причины недостатка внимания:</a:t>
            </a:r>
            <a:endParaRPr lang="ru-RU" dirty="0"/>
          </a:p>
        </p:txBody>
      </p:sp>
      <p:sp>
        <p:nvSpPr>
          <p:cNvPr id="6" name="Содержимое 5"/>
          <p:cNvSpPr>
            <a:spLocks noGrp="1"/>
          </p:cNvSpPr>
          <p:nvPr>
            <p:ph idx="1"/>
          </p:nvPr>
        </p:nvSpPr>
        <p:spPr/>
        <p:txBody>
          <a:bodyPr/>
          <a:lstStyle/>
          <a:p>
            <a:endParaRPr lang="ru-RU" dirty="0"/>
          </a:p>
        </p:txBody>
      </p:sp>
      <p:sp>
        <p:nvSpPr>
          <p:cNvPr id="8" name="Текст 7"/>
          <p:cNvSpPr>
            <a:spLocks noGrp="1"/>
          </p:cNvSpPr>
          <p:nvPr>
            <p:ph type="body" sz="half" idx="2"/>
          </p:nvPr>
        </p:nvSpPr>
        <p:spPr>
          <a:xfrm>
            <a:off x="285720" y="1571612"/>
            <a:ext cx="3786214" cy="4714908"/>
          </a:xfrm>
        </p:spPr>
        <p:txBody>
          <a:bodyPr>
            <a:normAutofit/>
          </a:bodyPr>
          <a:lstStyle/>
          <a:p>
            <a:pPr marL="514350" indent="-514350">
              <a:buFont typeface="Arial" pitchFamily="34" charset="0"/>
              <a:buChar char="•"/>
            </a:pPr>
            <a:r>
              <a:rPr lang="ru-RU" sz="3200" b="1" dirty="0" smtClean="0">
                <a:solidFill>
                  <a:srgbClr val="7030A0"/>
                </a:solidFill>
              </a:rPr>
              <a:t>Амбиции.</a:t>
            </a:r>
          </a:p>
          <a:p>
            <a:pPr marL="514350" indent="-514350">
              <a:buFont typeface="Arial" pitchFamily="34" charset="0"/>
              <a:buChar char="•"/>
            </a:pPr>
            <a:endParaRPr lang="ru-RU" sz="3200" b="1" dirty="0" smtClean="0">
              <a:solidFill>
                <a:srgbClr val="7030A0"/>
              </a:solidFill>
            </a:endParaRPr>
          </a:p>
          <a:p>
            <a:pPr marL="514350" indent="-514350">
              <a:buFont typeface="Arial" pitchFamily="34" charset="0"/>
              <a:buChar char="•"/>
            </a:pPr>
            <a:endParaRPr lang="ru-RU" sz="3200" b="1" dirty="0" smtClean="0">
              <a:solidFill>
                <a:srgbClr val="7030A0"/>
              </a:solidFill>
            </a:endParaRPr>
          </a:p>
          <a:p>
            <a:pPr marL="514350" indent="-514350">
              <a:buFont typeface="Arial" pitchFamily="34" charset="0"/>
              <a:buChar char="•"/>
            </a:pPr>
            <a:endParaRPr lang="ru-RU" sz="3200" b="1" dirty="0" smtClean="0">
              <a:solidFill>
                <a:srgbClr val="7030A0"/>
              </a:solidFill>
            </a:endParaRPr>
          </a:p>
          <a:p>
            <a:pPr marL="514350" indent="-514350">
              <a:buFont typeface="Arial" pitchFamily="34" charset="0"/>
              <a:buChar char="•"/>
            </a:pPr>
            <a:r>
              <a:rPr lang="ru-RU" sz="3200" b="1" dirty="0" smtClean="0">
                <a:solidFill>
                  <a:srgbClr val="7030A0"/>
                </a:solidFill>
              </a:rPr>
              <a:t>Модель родительской семьи.</a:t>
            </a:r>
          </a:p>
          <a:p>
            <a:pPr marL="514350" indent="-514350">
              <a:buFont typeface="+mj-lt"/>
              <a:buAutoNum type="arabicPeriod"/>
            </a:pPr>
            <a:endParaRPr lang="ru-RU" sz="2800" b="1" dirty="0">
              <a:solidFill>
                <a:srgbClr val="7030A0"/>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pPr/>
              <a:t>3</a:t>
            </a:fld>
            <a:endParaRPr lang="ru-RU"/>
          </a:p>
        </p:txBody>
      </p:sp>
      <p:pic>
        <p:nvPicPr>
          <p:cNvPr id="14" name="Picture 3" descr="C:\Users\Светлана\Desktop\Новая флешка редактировать\Картинки\Д Е Т И\54e028f14435d87d46af0f2a83e21d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496" y="3286124"/>
            <a:ext cx="4194361" cy="2791873"/>
          </a:xfrm>
          <a:prstGeom prst="rect">
            <a:avLst/>
          </a:prstGeom>
          <a:noFill/>
        </p:spPr>
      </p:pic>
      <p:pic>
        <p:nvPicPr>
          <p:cNvPr id="18" name="Рисунок 17" descr="C:\ДС Катюша\КАТЮША\Картинки\Для конференции\мотив 25.jpg"/>
          <p:cNvPicPr/>
          <p:nvPr/>
        </p:nvPicPr>
        <p:blipFill>
          <a:blip r:embed="rId4" cstate="print"/>
          <a:srcRect/>
          <a:stretch>
            <a:fillRect/>
          </a:stretch>
        </p:blipFill>
        <p:spPr bwMode="auto">
          <a:xfrm>
            <a:off x="3786182" y="142852"/>
            <a:ext cx="4357718" cy="2928958"/>
          </a:xfrm>
          <a:prstGeom prst="rect">
            <a:avLst/>
          </a:prstGeom>
          <a:noFill/>
        </p:spPr>
      </p:pic>
    </p:spTree>
    <p:extLst>
      <p:ext uri="{BB962C8B-B14F-4D97-AF65-F5344CB8AC3E}">
        <p14:creationId xmlns:p14="http://schemas.microsoft.com/office/powerpoint/2010/main" val="973222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4810" y="2071678"/>
            <a:ext cx="4677670" cy="461665"/>
          </a:xfrm>
          <a:prstGeom prst="rect">
            <a:avLst/>
          </a:prstGeom>
          <a:noFill/>
        </p:spPr>
        <p:txBody>
          <a:bodyPr wrap="square" rtlCol="0">
            <a:spAutoFit/>
          </a:bodyPr>
          <a:lstStyle/>
          <a:p>
            <a:r>
              <a:rPr lang="ru-RU" sz="2400" dirty="0" smtClean="0">
                <a:solidFill>
                  <a:schemeClr val="bg2">
                    <a:lumMod val="25000"/>
                  </a:schemeClr>
                </a:solidFill>
              </a:rPr>
              <a:t> </a:t>
            </a:r>
            <a:endParaRPr lang="ru-RU" sz="2400" b="1" dirty="0">
              <a:ln w="10541" cmpd="sng">
                <a:solidFill>
                  <a:schemeClr val="accent1">
                    <a:shade val="88000"/>
                    <a:satMod val="110000"/>
                  </a:schemeClr>
                </a:solidFill>
                <a:prstDash val="solid"/>
              </a:ln>
              <a:solidFill>
                <a:schemeClr val="bg2">
                  <a:lumMod val="25000"/>
                </a:schemeClr>
              </a:solidFill>
            </a:endParaRPr>
          </a:p>
        </p:txBody>
      </p:sp>
      <p:sp>
        <p:nvSpPr>
          <p:cNvPr id="5" name="Заголовок 4"/>
          <p:cNvSpPr>
            <a:spLocks noGrp="1"/>
          </p:cNvSpPr>
          <p:nvPr>
            <p:ph type="title"/>
          </p:nvPr>
        </p:nvSpPr>
        <p:spPr>
          <a:xfrm>
            <a:off x="285721" y="0"/>
            <a:ext cx="2714643" cy="1357297"/>
          </a:xfrm>
        </p:spPr>
        <p:txBody>
          <a:bodyPr/>
          <a:lstStyle/>
          <a:p>
            <a:pPr algn="ctr">
              <a:buNone/>
            </a:pPr>
            <a:r>
              <a:rPr lang="ru-RU" dirty="0" smtClean="0"/>
              <a:t>  Причины недостатка внимания:</a:t>
            </a:r>
            <a:endParaRPr lang="ru-RU" dirty="0"/>
          </a:p>
        </p:txBody>
      </p:sp>
      <p:sp>
        <p:nvSpPr>
          <p:cNvPr id="6" name="Содержимое 5"/>
          <p:cNvSpPr>
            <a:spLocks noGrp="1"/>
          </p:cNvSpPr>
          <p:nvPr>
            <p:ph idx="1"/>
          </p:nvPr>
        </p:nvSpPr>
        <p:spPr/>
        <p:txBody>
          <a:bodyPr/>
          <a:lstStyle/>
          <a:p>
            <a:endParaRPr lang="ru-RU" dirty="0"/>
          </a:p>
        </p:txBody>
      </p:sp>
      <p:sp>
        <p:nvSpPr>
          <p:cNvPr id="8" name="Текст 7"/>
          <p:cNvSpPr>
            <a:spLocks noGrp="1"/>
          </p:cNvSpPr>
          <p:nvPr>
            <p:ph type="body" sz="half" idx="2"/>
          </p:nvPr>
        </p:nvSpPr>
        <p:spPr>
          <a:xfrm>
            <a:off x="285720" y="1571612"/>
            <a:ext cx="4786346" cy="4714908"/>
          </a:xfrm>
        </p:spPr>
        <p:txBody>
          <a:bodyPr>
            <a:normAutofit/>
          </a:bodyPr>
          <a:lstStyle/>
          <a:p>
            <a:pPr marL="514350" indent="-514350">
              <a:buFont typeface="Arial" pitchFamily="34" charset="0"/>
              <a:buChar char="•"/>
            </a:pPr>
            <a:r>
              <a:rPr lang="ru-RU" sz="3200" b="1" dirty="0" smtClean="0">
                <a:solidFill>
                  <a:srgbClr val="7030A0"/>
                </a:solidFill>
              </a:rPr>
              <a:t>Конфликты.</a:t>
            </a:r>
          </a:p>
          <a:p>
            <a:pPr marL="514350" indent="-514350">
              <a:buFont typeface="Arial" pitchFamily="34" charset="0"/>
              <a:buChar char="•"/>
            </a:pPr>
            <a:endParaRPr lang="ru-RU" sz="3200" b="1" dirty="0" smtClean="0">
              <a:solidFill>
                <a:srgbClr val="7030A0"/>
              </a:solidFill>
            </a:endParaRPr>
          </a:p>
          <a:p>
            <a:pPr marL="514350" indent="-514350">
              <a:buFont typeface="Arial" pitchFamily="34" charset="0"/>
              <a:buChar char="•"/>
            </a:pPr>
            <a:endParaRPr lang="ru-RU" sz="3200" b="1" dirty="0" smtClean="0">
              <a:solidFill>
                <a:srgbClr val="7030A0"/>
              </a:solidFill>
            </a:endParaRPr>
          </a:p>
          <a:p>
            <a:pPr marL="514350" indent="-514350">
              <a:buFont typeface="Arial" pitchFamily="34" charset="0"/>
              <a:buChar char="•"/>
            </a:pPr>
            <a:endParaRPr lang="ru-RU" sz="3200" b="1" dirty="0" smtClean="0">
              <a:solidFill>
                <a:srgbClr val="7030A0"/>
              </a:solidFill>
            </a:endParaRPr>
          </a:p>
          <a:p>
            <a:pPr marL="514350" indent="-514350">
              <a:buFont typeface="Arial" pitchFamily="34" charset="0"/>
              <a:buChar char="•"/>
            </a:pPr>
            <a:endParaRPr lang="ru-RU" sz="3200" b="1" dirty="0" smtClean="0">
              <a:solidFill>
                <a:srgbClr val="7030A0"/>
              </a:solidFill>
            </a:endParaRPr>
          </a:p>
          <a:p>
            <a:pPr marL="514350" indent="-514350">
              <a:buFont typeface="Arial" pitchFamily="34" charset="0"/>
              <a:buChar char="•"/>
            </a:pPr>
            <a:r>
              <a:rPr lang="ru-RU" sz="3200" b="1" dirty="0" smtClean="0">
                <a:solidFill>
                  <a:srgbClr val="7030A0"/>
                </a:solidFill>
              </a:rPr>
              <a:t>«</a:t>
            </a:r>
            <a:r>
              <a:rPr lang="ru-RU" sz="3200" b="1" dirty="0" err="1" smtClean="0">
                <a:solidFill>
                  <a:srgbClr val="7030A0"/>
                </a:solidFill>
              </a:rPr>
              <a:t>Псевдовнимание</a:t>
            </a:r>
            <a:r>
              <a:rPr lang="ru-RU" sz="3200" b="1" dirty="0" smtClean="0">
                <a:solidFill>
                  <a:srgbClr val="7030A0"/>
                </a:solidFill>
              </a:rPr>
              <a:t>».</a:t>
            </a:r>
            <a:endParaRPr lang="ru-RU" sz="3200" b="1" dirty="0">
              <a:solidFill>
                <a:srgbClr val="7030A0"/>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pPr/>
              <a:t>4</a:t>
            </a:fld>
            <a:endParaRPr lang="ru-RU"/>
          </a:p>
        </p:txBody>
      </p:sp>
      <p:pic>
        <p:nvPicPr>
          <p:cNvPr id="1027" name="Picture 3" descr="1486011007_mama-rabota-i-rebeno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9190" y="3429000"/>
            <a:ext cx="4000528" cy="2667018"/>
          </a:xfrm>
          <a:prstGeom prst="rect">
            <a:avLst/>
          </a:prstGeom>
          <a:noFill/>
          <a:ln w="9525">
            <a:noFill/>
            <a:miter lim="800000"/>
            <a:headEnd/>
            <a:tailEnd/>
          </a:ln>
        </p:spPr>
      </p:pic>
      <p:pic>
        <p:nvPicPr>
          <p:cNvPr id="13" name="Рисунок 12"/>
          <p:cNvPicPr/>
          <p:nvPr/>
        </p:nvPicPr>
        <p:blipFill>
          <a:blip r:embed="rId4" cstate="print"/>
          <a:srcRect/>
          <a:stretch>
            <a:fillRect/>
          </a:stretch>
        </p:blipFill>
        <p:spPr bwMode="auto">
          <a:xfrm>
            <a:off x="4572000" y="428604"/>
            <a:ext cx="4000528" cy="2643206"/>
          </a:xfrm>
          <a:prstGeom prst="rect">
            <a:avLst/>
          </a:prstGeom>
          <a:noFill/>
          <a:ln w="9525">
            <a:noFill/>
            <a:miter lim="800000"/>
            <a:headEnd/>
            <a:tailEnd/>
          </a:ln>
        </p:spPr>
      </p:pic>
    </p:spTree>
    <p:extLst>
      <p:ext uri="{BB962C8B-B14F-4D97-AF65-F5344CB8AC3E}">
        <p14:creationId xmlns:p14="http://schemas.microsoft.com/office/powerpoint/2010/main" val="973222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9"/>
            <a:ext cx="7643865" cy="928693"/>
          </a:xfrm>
        </p:spPr>
        <p:txBody>
          <a:bodyPr/>
          <a:lstStyle/>
          <a:p>
            <a:pPr algn="ctr">
              <a:buNone/>
            </a:pPr>
            <a:r>
              <a:rPr lang="ru-RU" sz="3600" dirty="0" smtClean="0"/>
              <a:t/>
            </a:r>
            <a:br>
              <a:rPr lang="ru-RU" sz="3600" dirty="0" smtClean="0"/>
            </a:br>
            <a:endParaRPr lang="ru-RU" sz="3600" dirty="0"/>
          </a:p>
        </p:txBody>
      </p:sp>
      <p:sp>
        <p:nvSpPr>
          <p:cNvPr id="4" name="Текст 3"/>
          <p:cNvSpPr>
            <a:spLocks noGrp="1"/>
          </p:cNvSpPr>
          <p:nvPr>
            <p:ph type="body" sz="half" idx="2"/>
          </p:nvPr>
        </p:nvSpPr>
        <p:spPr>
          <a:xfrm>
            <a:off x="428596" y="357166"/>
            <a:ext cx="8358246" cy="2071702"/>
          </a:xfrm>
        </p:spPr>
        <p:txBody>
          <a:bodyPr>
            <a:normAutofit/>
          </a:bodyPr>
          <a:lstStyle/>
          <a:p>
            <a:r>
              <a:rPr lang="ru-RU" sz="2400" dirty="0" smtClean="0">
                <a:solidFill>
                  <a:srgbClr val="660066"/>
                </a:solidFill>
              </a:rPr>
              <a:t>    Нехватка внимания ведёт к тому, что ребёнок не чувствует любви, ухудшаются детско-родительские отношения из-за непослушания и капризов.  А самое главное - нехватка внимания может отрицательно повлиять на развитие ребенка.</a:t>
            </a:r>
          </a:p>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5</a:t>
            </a:fld>
            <a:endParaRPr lang="ru-RU"/>
          </a:p>
        </p:txBody>
      </p:sp>
      <p:pic>
        <p:nvPicPr>
          <p:cNvPr id="3074" name="Picture 2" descr="C:\Users\Светлана\Desktop\Новая флешка редактировать\Картинки\картинки к семинару ГАДЖЕТЫ\ст 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000496" y="2571744"/>
            <a:ext cx="4857784" cy="3643338"/>
          </a:xfrm>
          <a:prstGeom prst="rect">
            <a:avLst/>
          </a:prstGeom>
          <a:noFill/>
        </p:spPr>
      </p:pic>
      <p:pic>
        <p:nvPicPr>
          <p:cNvPr id="3" name="Picture 3" descr="C:\Users\Светлана\Desktop\Новая флешка редактировать\Картинки\картинки к семинару ГАДЖЕТЫ\из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2571744"/>
            <a:ext cx="2857520" cy="3938889"/>
          </a:xfrm>
          <a:prstGeom prst="rect">
            <a:avLst/>
          </a:prstGeom>
          <a:noFill/>
        </p:spPr>
      </p:pic>
    </p:spTree>
  </p:cSld>
  <p:clrMapOvr>
    <a:masterClrMapping/>
  </p:clrMapOvr>
  <p:transition spd="slow" advTm="7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428605"/>
            <a:ext cx="7661995" cy="714380"/>
          </a:xfrm>
        </p:spPr>
        <p:txBody>
          <a:bodyPr/>
          <a:lstStyle/>
          <a:p>
            <a:pPr>
              <a:buNone/>
            </a:pPr>
            <a:endParaRPr lang="ru-RU" sz="2000" i="1" u="sng" dirty="0">
              <a:solidFill>
                <a:srgbClr val="FF6600"/>
              </a:solidFill>
            </a:endParaRPr>
          </a:p>
        </p:txBody>
      </p:sp>
      <p:sp>
        <p:nvSpPr>
          <p:cNvPr id="3" name="Содержимое 2"/>
          <p:cNvSpPr>
            <a:spLocks noGrp="1"/>
          </p:cNvSpPr>
          <p:nvPr>
            <p:ph idx="1"/>
          </p:nvPr>
        </p:nvSpPr>
        <p:spPr>
          <a:xfrm>
            <a:off x="7143768" y="3643314"/>
            <a:ext cx="1466832" cy="1982936"/>
          </a:xfrm>
        </p:spPr>
        <p:txBody>
          <a:bodyPr/>
          <a:lstStyle/>
          <a:p>
            <a:endParaRPr lang="ru-RU" dirty="0"/>
          </a:p>
        </p:txBody>
      </p:sp>
      <p:sp>
        <p:nvSpPr>
          <p:cNvPr id="4" name="Текст 3"/>
          <p:cNvSpPr>
            <a:spLocks noGrp="1"/>
          </p:cNvSpPr>
          <p:nvPr>
            <p:ph type="body" sz="half" idx="2"/>
          </p:nvPr>
        </p:nvSpPr>
        <p:spPr>
          <a:xfrm>
            <a:off x="285720" y="285728"/>
            <a:ext cx="4357718" cy="6072230"/>
          </a:xfrm>
        </p:spPr>
        <p:txBody>
          <a:bodyPr>
            <a:normAutofit/>
          </a:bodyPr>
          <a:lstStyle/>
          <a:p>
            <a:r>
              <a:rPr lang="ru-RU" sz="3600" b="1" dirty="0" smtClean="0">
                <a:solidFill>
                  <a:schemeClr val="accent1">
                    <a:lumMod val="75000"/>
                  </a:schemeClr>
                </a:solidFill>
                <a:latin typeface="Times New Roman" pitchFamily="18" charset="0"/>
                <a:cs typeface="Times New Roman" pitchFamily="18" charset="0"/>
              </a:rPr>
              <a:t>Только родители могут дать ребёнку то, что даёт ощущение уверенности и безопасности: </a:t>
            </a:r>
            <a:r>
              <a:rPr lang="ru-RU" sz="4300" b="1" i="1" dirty="0" smtClean="0">
                <a:solidFill>
                  <a:srgbClr val="008000"/>
                </a:solidFill>
                <a:latin typeface="Times New Roman" pitchFamily="18" charset="0"/>
                <a:cs typeface="Times New Roman" pitchFamily="18" charset="0"/>
              </a:rPr>
              <a:t>любовь, эмоциональное тепло, заботу и внимание.</a:t>
            </a:r>
            <a:endParaRPr lang="ru-RU" sz="4300" i="1" dirty="0">
              <a:solidFill>
                <a:srgbClr val="008000"/>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B19B0651-EE4F-4900-A07F-96A6BFA9D0F0}" type="slidenum">
              <a:rPr lang="ru-RU" smtClean="0"/>
              <a:pPr/>
              <a:t>6</a:t>
            </a:fld>
            <a:endParaRPr lang="ru-RU"/>
          </a:p>
        </p:txBody>
      </p:sp>
      <p:pic>
        <p:nvPicPr>
          <p:cNvPr id="2050" name="Picture 2" descr="i?id=362daa4d17d5223ff444251b40af0a09&amp;n=13"/>
          <p:cNvPicPr>
            <a:picLocks noChangeAspect="1" noChangeArrowheads="1"/>
          </p:cNvPicPr>
          <p:nvPr/>
        </p:nvPicPr>
        <p:blipFill>
          <a:blip r:embed="rId2"/>
          <a:srcRect/>
          <a:stretch>
            <a:fillRect/>
          </a:stretch>
        </p:blipFill>
        <p:spPr bwMode="auto">
          <a:xfrm>
            <a:off x="5000628" y="1142984"/>
            <a:ext cx="3571900" cy="496802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7584" y="332656"/>
            <a:ext cx="6696744"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Заголовок 4"/>
          <p:cNvSpPr>
            <a:spLocks noGrp="1"/>
          </p:cNvSpPr>
          <p:nvPr>
            <p:ph type="title"/>
          </p:nvPr>
        </p:nvSpPr>
        <p:spPr>
          <a:xfrm>
            <a:off x="500034" y="214291"/>
            <a:ext cx="6715172" cy="642941"/>
          </a:xfrm>
        </p:spPr>
        <p:txBody>
          <a:bodyPr/>
          <a:lstStyle/>
          <a:p>
            <a:pPr algn="ctr">
              <a:buNone/>
            </a:pPr>
            <a:r>
              <a:rPr lang="ru-RU" sz="3200" dirty="0" smtClean="0">
                <a:solidFill>
                  <a:schemeClr val="bg2">
                    <a:lumMod val="25000"/>
                  </a:schemeClr>
                </a:solidFill>
              </a:rPr>
              <a:t> </a:t>
            </a:r>
            <a:endParaRPr lang="ru-RU" sz="4000" dirty="0">
              <a:solidFill>
                <a:srgbClr val="660066"/>
              </a:solidFill>
              <a:effectLst>
                <a:outerShdw blurRad="38100" dist="38100" dir="2700000" algn="tl">
                  <a:srgbClr val="000000">
                    <a:alpha val="43137"/>
                  </a:srgbClr>
                </a:outerShdw>
              </a:effectLst>
            </a:endParaRPr>
          </a:p>
        </p:txBody>
      </p:sp>
      <p:sp>
        <p:nvSpPr>
          <p:cNvPr id="7" name="Текст 6"/>
          <p:cNvSpPr>
            <a:spLocks noGrp="1"/>
          </p:cNvSpPr>
          <p:nvPr>
            <p:ph type="body" sz="half" idx="2"/>
          </p:nvPr>
        </p:nvSpPr>
        <p:spPr>
          <a:xfrm>
            <a:off x="428596" y="1714488"/>
            <a:ext cx="4572032" cy="4786346"/>
          </a:xfrm>
        </p:spPr>
        <p:txBody>
          <a:bodyPr>
            <a:noAutofit/>
          </a:bodyPr>
          <a:lstStyle/>
          <a:p>
            <a:endParaRPr lang="ru-RU" sz="3200" i="1" dirty="0" smtClean="0">
              <a:solidFill>
                <a:srgbClr val="FF0000"/>
              </a:solidFill>
              <a:effectLst>
                <a:outerShdw blurRad="38100" dist="38100" dir="2700000" algn="tl">
                  <a:srgbClr val="000000">
                    <a:alpha val="43137"/>
                  </a:srgbClr>
                </a:outerShdw>
              </a:effectLst>
            </a:endParaRPr>
          </a:p>
          <a:p>
            <a:endParaRPr lang="ru-RU" sz="3200" b="1" i="1" dirty="0">
              <a:solidFill>
                <a:schemeClr val="tx2">
                  <a:lumMod val="75000"/>
                </a:schemeClr>
              </a:solidFill>
            </a:endParaRPr>
          </a:p>
        </p:txBody>
      </p:sp>
      <p:sp>
        <p:nvSpPr>
          <p:cNvPr id="8" name="Номер слайда 7"/>
          <p:cNvSpPr>
            <a:spLocks noGrp="1"/>
          </p:cNvSpPr>
          <p:nvPr>
            <p:ph type="sldNum" sz="quarter" idx="12"/>
          </p:nvPr>
        </p:nvSpPr>
        <p:spPr/>
        <p:txBody>
          <a:bodyPr/>
          <a:lstStyle/>
          <a:p>
            <a:fld id="{B19B0651-EE4F-4900-A07F-96A6BFA9D0F0}" type="slidenum">
              <a:rPr lang="ru-RU" smtClean="0"/>
              <a:pPr/>
              <a:t>7</a:t>
            </a:fld>
            <a:endParaRPr lang="ru-RU"/>
          </a:p>
        </p:txBody>
      </p:sp>
      <p:sp>
        <p:nvSpPr>
          <p:cNvPr id="9" name="Содержимое 8"/>
          <p:cNvSpPr>
            <a:spLocks noGrp="1"/>
          </p:cNvSpPr>
          <p:nvPr>
            <p:ph idx="1"/>
          </p:nvPr>
        </p:nvSpPr>
        <p:spPr>
          <a:xfrm>
            <a:off x="3428992" y="571480"/>
            <a:ext cx="5072098" cy="5929354"/>
          </a:xfrm>
        </p:spPr>
        <p:txBody>
          <a:bodyPr>
            <a:normAutofit/>
          </a:bodyPr>
          <a:lstStyle/>
          <a:p>
            <a:pPr>
              <a:buNone/>
            </a:pPr>
            <a:r>
              <a:rPr lang="ru-RU" sz="2400" dirty="0" smtClean="0">
                <a:solidFill>
                  <a:schemeClr val="accent1">
                    <a:lumMod val="75000"/>
                  </a:schemeClr>
                </a:solidFill>
              </a:rPr>
              <a:t>« </a:t>
            </a:r>
            <a:r>
              <a:rPr lang="ru-RU" sz="2800" dirty="0" smtClean="0">
                <a:solidFill>
                  <a:schemeClr val="accent1">
                    <a:lumMod val="75000"/>
                  </a:schemeClr>
                </a:solidFill>
              </a:rPr>
              <a:t>…И вот, оказывается, что по крайней мере в определённом возрасте эмоциональное тепло, родительская ласка гораздо важнее для развития ребёнка, и в том числе для развития его интеллекта, чем любые другие формы деятельности и обучения!» </a:t>
            </a:r>
          </a:p>
          <a:p>
            <a:pPr>
              <a:buNone/>
            </a:pPr>
            <a:r>
              <a:rPr lang="ru-RU" sz="2400" i="1" dirty="0" smtClean="0">
                <a:solidFill>
                  <a:schemeClr val="accent1">
                    <a:lumMod val="75000"/>
                  </a:schemeClr>
                </a:solidFill>
              </a:rPr>
              <a:t>          У. </a:t>
            </a:r>
            <a:r>
              <a:rPr lang="ru-RU" sz="2400" i="1" dirty="0" err="1" smtClean="0">
                <a:solidFill>
                  <a:schemeClr val="accent1">
                    <a:lumMod val="75000"/>
                  </a:schemeClr>
                </a:solidFill>
              </a:rPr>
              <a:t>Бронфенбреннер</a:t>
            </a:r>
            <a:r>
              <a:rPr lang="ru-RU" sz="2400" i="1" dirty="0" smtClean="0">
                <a:solidFill>
                  <a:schemeClr val="accent1">
                    <a:lumMod val="75000"/>
                  </a:schemeClr>
                </a:solidFill>
              </a:rPr>
              <a:t>, 1976г.</a:t>
            </a:r>
          </a:p>
          <a:p>
            <a:pPr>
              <a:buNone/>
            </a:pPr>
            <a:endParaRPr lang="ru-RU" dirty="0"/>
          </a:p>
        </p:txBody>
      </p:sp>
      <p:pic>
        <p:nvPicPr>
          <p:cNvPr id="3074" name="Рисунок 1" descr="Ури Бронфенбреннер - Два мира детства: дети в США и СССР"/>
          <p:cNvPicPr>
            <a:picLocks noChangeAspect="1" noChangeArrowheads="1"/>
          </p:cNvPicPr>
          <p:nvPr/>
        </p:nvPicPr>
        <p:blipFill>
          <a:blip r:embed="rId3"/>
          <a:srcRect/>
          <a:stretch>
            <a:fillRect/>
          </a:stretch>
        </p:blipFill>
        <p:spPr bwMode="auto">
          <a:xfrm>
            <a:off x="285720" y="2714620"/>
            <a:ext cx="2654861" cy="3714775"/>
          </a:xfrm>
          <a:prstGeom prst="rect">
            <a:avLst/>
          </a:prstGeom>
          <a:noFill/>
          <a:ln w="9525">
            <a:noFill/>
            <a:miter lim="800000"/>
            <a:headEnd/>
            <a:tailEnd/>
          </a:ln>
        </p:spPr>
      </p:pic>
      <p:pic>
        <p:nvPicPr>
          <p:cNvPr id="10242" name="Picture 2" descr="Urf8ocGi1a5q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348" y="357166"/>
            <a:ext cx="1511854" cy="2195853"/>
          </a:xfrm>
          <a:prstGeom prst="rect">
            <a:avLst/>
          </a:prstGeom>
          <a:noFill/>
          <a:ln w="9525">
            <a:noFill/>
            <a:miter lim="800000"/>
            <a:headEnd/>
            <a:tailEnd/>
          </a:ln>
        </p:spPr>
      </p:pic>
    </p:spTree>
    <p:extLst>
      <p:ext uri="{BB962C8B-B14F-4D97-AF65-F5344CB8AC3E}">
        <p14:creationId xmlns:p14="http://schemas.microsoft.com/office/powerpoint/2010/main" val="914247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285729"/>
            <a:ext cx="8019185" cy="857255"/>
          </a:xfrm>
        </p:spPr>
        <p:txBody>
          <a:bodyPr/>
          <a:lstStyle/>
          <a:p>
            <a:pPr algn="ctr">
              <a:buNone/>
            </a:pPr>
            <a:r>
              <a:rPr lang="ru-RU" sz="3600" dirty="0" smtClean="0"/>
              <a:t>Что такое "Нехватка внимания"?</a:t>
            </a:r>
            <a:endParaRPr lang="ru-RU" sz="3600" dirty="0"/>
          </a:p>
        </p:txBody>
      </p:sp>
      <p:sp>
        <p:nvSpPr>
          <p:cNvPr id="3" name="Содержимое 2"/>
          <p:cNvSpPr>
            <a:spLocks noGrp="1"/>
          </p:cNvSpPr>
          <p:nvPr>
            <p:ph idx="1"/>
          </p:nvPr>
        </p:nvSpPr>
        <p:spPr>
          <a:xfrm>
            <a:off x="4593515" y="4357694"/>
            <a:ext cx="4017085" cy="1857388"/>
          </a:xfrm>
        </p:spPr>
        <p:txBody>
          <a:bodyPr/>
          <a:lstStyle/>
          <a:p>
            <a:endParaRPr lang="ru-RU" dirty="0"/>
          </a:p>
        </p:txBody>
      </p:sp>
      <p:sp>
        <p:nvSpPr>
          <p:cNvPr id="4" name="Текст 3"/>
          <p:cNvSpPr>
            <a:spLocks noGrp="1"/>
          </p:cNvSpPr>
          <p:nvPr>
            <p:ph type="body" sz="half" idx="2"/>
          </p:nvPr>
        </p:nvSpPr>
        <p:spPr>
          <a:xfrm>
            <a:off x="714348" y="1357298"/>
            <a:ext cx="7786741" cy="2000264"/>
          </a:xfrm>
        </p:spPr>
        <p:txBody>
          <a:bodyPr>
            <a:noAutofit/>
          </a:bodyPr>
          <a:lstStyle/>
          <a:p>
            <a:r>
              <a:rPr lang="ru-RU" sz="4000" b="1" dirty="0" smtClean="0">
                <a:solidFill>
                  <a:srgbClr val="7030A0"/>
                </a:solidFill>
                <a:latin typeface="Times New Roman" pitchFamily="18" charset="0"/>
                <a:cs typeface="Times New Roman" pitchFamily="18" charset="0"/>
              </a:rPr>
              <a:t>Формула: </a:t>
            </a:r>
            <a:r>
              <a:rPr lang="ru-RU" sz="3600" b="1" i="1" dirty="0" smtClean="0">
                <a:solidFill>
                  <a:srgbClr val="7030A0"/>
                </a:solidFill>
              </a:rPr>
              <a:t> </a:t>
            </a:r>
            <a:r>
              <a:rPr lang="ru-RU" sz="3600" b="1" i="1" dirty="0" smtClean="0">
                <a:solidFill>
                  <a:srgbClr val="333333"/>
                </a:solidFill>
              </a:rPr>
              <a:t>неудовлетворение потребности во внимании → </a:t>
            </a:r>
            <a:r>
              <a:rPr lang="ru-RU" sz="3600" b="1" i="1" dirty="0" smtClean="0">
                <a:solidFill>
                  <a:srgbClr val="333399"/>
                </a:solidFill>
              </a:rPr>
              <a:t>дисбаланс →</a:t>
            </a:r>
            <a:r>
              <a:rPr lang="ru-RU" sz="3600" b="1" i="1" dirty="0" smtClean="0">
                <a:solidFill>
                  <a:srgbClr val="7030A0"/>
                </a:solidFill>
              </a:rPr>
              <a:t> </a:t>
            </a:r>
            <a:r>
              <a:rPr lang="ru-RU" sz="3600" b="1" i="1" dirty="0" smtClean="0">
                <a:solidFill>
                  <a:srgbClr val="800000"/>
                </a:solidFill>
              </a:rPr>
              <a:t>плохое поведение.</a:t>
            </a:r>
            <a:r>
              <a:rPr lang="ru-RU" sz="3600" b="1" i="1" dirty="0" smtClean="0">
                <a:solidFill>
                  <a:srgbClr val="7030A0"/>
                </a:solidFill>
              </a:rPr>
              <a:t> </a:t>
            </a:r>
            <a:r>
              <a:rPr lang="ru-RU" sz="3600" dirty="0" smtClean="0">
                <a:solidFill>
                  <a:srgbClr val="7030A0"/>
                </a:solidFill>
              </a:rPr>
              <a:t> </a:t>
            </a:r>
            <a:endParaRPr lang="ru-RU" sz="3600" dirty="0">
              <a:solidFill>
                <a:srgbClr val="7030A0"/>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pPr/>
              <a:t>8</a:t>
            </a:fld>
            <a:endParaRPr lang="ru-RU"/>
          </a:p>
        </p:txBody>
      </p:sp>
      <p:pic>
        <p:nvPicPr>
          <p:cNvPr id="1025" name="Picture 1" descr="i?r=AzEPZsRbOZEKgBhR0XGMT1Rkc0qjlkmjnLUrjxmray9o16aKTM5SRkZCeTgDn6uOyi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6050" y="3286124"/>
            <a:ext cx="4071966" cy="290572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9</a:t>
            </a:fld>
            <a:endParaRPr lang="ru-RU" dirty="0"/>
          </a:p>
        </p:txBody>
      </p:sp>
      <p:sp>
        <p:nvSpPr>
          <p:cNvPr id="3" name="Заголовок 2"/>
          <p:cNvSpPr>
            <a:spLocks noGrp="1"/>
          </p:cNvSpPr>
          <p:nvPr>
            <p:ph type="title"/>
          </p:nvPr>
        </p:nvSpPr>
        <p:spPr>
          <a:xfrm>
            <a:off x="500034" y="357166"/>
            <a:ext cx="8286807" cy="1143008"/>
          </a:xfrm>
        </p:spPr>
        <p:txBody>
          <a:bodyPr/>
          <a:lstStyle/>
          <a:p>
            <a:pPr algn="ctr">
              <a:buNone/>
            </a:pPr>
            <a:r>
              <a:rPr lang="ru-RU" sz="4000" dirty="0" smtClean="0"/>
              <a:t/>
            </a:r>
            <a:br>
              <a:rPr lang="ru-RU" sz="4000" dirty="0" smtClean="0"/>
            </a:br>
            <a:endParaRPr lang="ru-RU" sz="4000" dirty="0"/>
          </a:p>
        </p:txBody>
      </p:sp>
      <p:sp>
        <p:nvSpPr>
          <p:cNvPr id="6" name="Содержимое 5"/>
          <p:cNvSpPr>
            <a:spLocks noGrp="1"/>
          </p:cNvSpPr>
          <p:nvPr>
            <p:ph sz="quarter" idx="13"/>
          </p:nvPr>
        </p:nvSpPr>
        <p:spPr>
          <a:xfrm>
            <a:off x="1143000" y="1643050"/>
            <a:ext cx="6400800" cy="2563190"/>
          </a:xfrm>
        </p:spPr>
        <p:txBody>
          <a:bodyPr/>
          <a:lstStyle/>
          <a:p>
            <a:endParaRPr lang="ru-RU" dirty="0"/>
          </a:p>
        </p:txBody>
      </p:sp>
      <p:pic>
        <p:nvPicPr>
          <p:cNvPr id="1026" name="Picture 2" descr="1475478403_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2264" y="4857760"/>
            <a:ext cx="2290701" cy="1714512"/>
          </a:xfrm>
          <a:prstGeom prst="rect">
            <a:avLst/>
          </a:prstGeom>
          <a:noFill/>
          <a:ln w="9525">
            <a:noFill/>
            <a:miter lim="800000"/>
            <a:headEnd/>
            <a:tailEnd/>
          </a:ln>
        </p:spPr>
      </p:pic>
      <p:pic>
        <p:nvPicPr>
          <p:cNvPr id="9" name="Рисунок 8" descr="Как успокоить плачущего ребёнка? Записи p_i_f УОЛ"/>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2198" y="1214422"/>
            <a:ext cx="2714644" cy="1657350"/>
          </a:xfrm>
          <a:prstGeom prst="rect">
            <a:avLst/>
          </a:prstGeom>
          <a:noFill/>
          <a:ln w="9525">
            <a:noFill/>
            <a:miter lim="800000"/>
            <a:headEnd/>
            <a:tailEnd/>
          </a:ln>
        </p:spPr>
      </p:pic>
      <p:pic>
        <p:nvPicPr>
          <p:cNvPr id="10" name="Рисунок 9"/>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7950" y="2928934"/>
            <a:ext cx="2428892" cy="1857388"/>
          </a:xfrm>
          <a:prstGeom prst="rect">
            <a:avLst/>
          </a:prstGeom>
          <a:noFill/>
          <a:ln w="9525">
            <a:noFill/>
            <a:miter lim="800000"/>
            <a:headEnd/>
            <a:tailEnd/>
          </a:ln>
        </p:spPr>
      </p:pic>
      <p:pic>
        <p:nvPicPr>
          <p:cNvPr id="2050" name="Picture 2" descr="i?id=540fc7eb01b863ccb1d9727a794e5f74-l&amp;n=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8991" y="3500438"/>
            <a:ext cx="3114009" cy="2571768"/>
          </a:xfrm>
          <a:prstGeom prst="rect">
            <a:avLst/>
          </a:prstGeom>
          <a:noFill/>
          <a:ln w="9525">
            <a:noFill/>
            <a:miter lim="800000"/>
            <a:headEnd/>
            <a:tailEnd/>
          </a:ln>
        </p:spPr>
      </p:pic>
      <p:pic>
        <p:nvPicPr>
          <p:cNvPr id="2051" name="Picture 3" descr="12584541_acca89ae73f47f74a23a20c04f11e0eb_80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4282" y="3786190"/>
            <a:ext cx="2944885" cy="2357454"/>
          </a:xfrm>
          <a:prstGeom prst="rect">
            <a:avLst/>
          </a:prstGeom>
          <a:noFill/>
          <a:ln w="9525">
            <a:noFill/>
            <a:miter lim="800000"/>
            <a:headEnd/>
            <a:tailEnd/>
          </a:ln>
        </p:spPr>
      </p:pic>
      <p:pic>
        <p:nvPicPr>
          <p:cNvPr id="2052" name="Picture 4" descr="1021033_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57554" y="1142983"/>
            <a:ext cx="2928958" cy="2114281"/>
          </a:xfrm>
          <a:prstGeom prst="rect">
            <a:avLst/>
          </a:prstGeom>
          <a:noFill/>
          <a:ln w="9525">
            <a:noFill/>
            <a:miter lim="800000"/>
            <a:headEnd/>
            <a:tailEnd/>
          </a:ln>
        </p:spPr>
      </p:pic>
      <p:pic>
        <p:nvPicPr>
          <p:cNvPr id="2053" name="Picture 5" descr="bratzabrata_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4282" y="1214422"/>
            <a:ext cx="3256258" cy="1857388"/>
          </a:xfrm>
          <a:prstGeom prst="rect">
            <a:avLst/>
          </a:prstGeom>
          <a:noFill/>
          <a:ln w="9525">
            <a:noFill/>
            <a:miter lim="800000"/>
            <a:headEnd/>
            <a:tailEnd/>
          </a:ln>
        </p:spPr>
      </p:pic>
      <p:sp>
        <p:nvSpPr>
          <p:cNvPr id="14337" name="Rectangle 1"/>
          <p:cNvSpPr>
            <a:spLocks noChangeArrowheads="1"/>
          </p:cNvSpPr>
          <p:nvPr/>
        </p:nvSpPr>
        <p:spPr bwMode="auto">
          <a:xfrm>
            <a:off x="0" y="28572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Как понять, что ребенку не хватает внимания? </a:t>
            </a:r>
            <a:endParaRPr kumimoji="0" lang="ru-RU" sz="28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ransition spd="slow" advTm="7000">
    <p:fade/>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6470</TotalTime>
  <Words>685</Words>
  <Application>Microsoft Office PowerPoint</Application>
  <PresentationFormat>Экран (4:3)</PresentationFormat>
  <Paragraphs>117</Paragraphs>
  <Slides>22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Воздушный поток</vt:lpstr>
      <vt:lpstr>Презентация PowerPoint</vt:lpstr>
      <vt:lpstr>  Причины недостатка внимания:</vt:lpstr>
      <vt:lpstr>  Причины недостатка внимания:</vt:lpstr>
      <vt:lpstr>  Причины недостатка внимания:</vt:lpstr>
      <vt:lpstr> </vt:lpstr>
      <vt:lpstr>Презентация PowerPoint</vt:lpstr>
      <vt:lpstr> </vt:lpstr>
      <vt:lpstr>Что такое "Нехватка внимания"?</vt:lpstr>
      <vt:lpstr> </vt:lpstr>
      <vt:lpstr>Что делают родители?</vt:lpstr>
      <vt:lpstr>А надо уделять повышенное внимание… </vt:lpstr>
      <vt:lpstr>Любое наказание – это  жестокое обращение</vt:lpstr>
      <vt:lpstr>Как понять, какое внимание нужно Вашему ребёнку?</vt:lpstr>
      <vt:lpstr>Слова поощрения</vt:lpstr>
      <vt:lpstr>Время</vt:lpstr>
      <vt:lpstr>    Подарки </vt:lpstr>
      <vt:lpstr>  </vt:lpstr>
      <vt:lpstr>Прикосновения</vt:lpstr>
      <vt:lpstr>Презентация PowerPoint</vt:lpstr>
      <vt:lpstr>Презентация PowerPoint</vt:lpstr>
      <vt:lpstr>Ваш язык любви</vt:lpstr>
      <vt:lpstr>Благодарю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admin</cp:lastModifiedBy>
  <cp:revision>572</cp:revision>
  <dcterms:created xsi:type="dcterms:W3CDTF">2014-03-03T08:44:48Z</dcterms:created>
  <dcterms:modified xsi:type="dcterms:W3CDTF">2021-06-10T18:52:10Z</dcterms:modified>
</cp:coreProperties>
</file>