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7" r:id="rId2"/>
    <p:sldId id="261" r:id="rId3"/>
    <p:sldId id="256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60" r:id="rId25"/>
    <p:sldId id="282" r:id="rId26"/>
    <p:sldId id="283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AGCrownStyle" panose="020B0604020202020204"/>
      <p:italic r:id="rId33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9966"/>
    <a:srgbClr val="FFFFFF"/>
    <a:srgbClr val="009900"/>
    <a:srgbClr val="FFFF99"/>
    <a:srgbClr val="003366"/>
    <a:srgbClr val="66FF66"/>
    <a:srgbClr val="404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300" y="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E57F8CF-1DE0-4ECA-8165-C784AD5072AA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7ABA7E5-825E-4977-B197-B6EBE58D0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122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522EE6-21BB-4ADA-A58C-05DE4E246639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5687C-8915-4158-9027-72A52038F12F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ADC2D-84EA-41EB-AAF3-51FED1190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67C90-EB0E-43EA-BEEB-BE7ACB45F2D3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AD02C-12AC-474D-9302-BD4F7D461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67476-25BB-4418-838D-D9B7C482F5BB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8FA75-9AFB-45C4-B63D-9DFA09D6B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29A1A-F6BF-40A8-8245-009293766C76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0E982-E7FA-4F0D-914A-8290C8DB8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A8D7E-82D5-4C62-8353-AECCB1763A3E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19640-AFFC-42F7-AF4C-8BBD741E4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1FF04-8601-45B3-AFBC-AE38AA60A1BE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391CF-6ACB-49C4-B19E-1EA9CD9F0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92A99-4DCD-4CD7-AD03-23C35B310945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EA58-E7EA-401F-A575-1E6A8E76D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27FBE-A168-421F-9EE9-8A295F0A5CA0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30047-8140-4835-A6FC-BFD10D81F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inspirepos.com/home/images/bannerbg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http://ldveselka.at.ua/sait/94514627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3" y="4021138"/>
            <a:ext cx="3786187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http://ldveselka.at.ua/sait/94514627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21138"/>
            <a:ext cx="5857875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 userDrawn="1"/>
        </p:nvSpPr>
        <p:spPr>
          <a:xfrm flipH="1">
            <a:off x="0" y="0"/>
            <a:ext cx="9144000" cy="5143500"/>
          </a:xfrm>
          <a:prstGeom prst="frame">
            <a:avLst>
              <a:gd name="adj1" fmla="val 2341"/>
            </a:avLst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Picture 16" descr="http://poliklinika2.lviv.ua/img/butt.jp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41199">
            <a:off x="2965450" y="4071938"/>
            <a:ext cx="8540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3" descr="https://avatanplus.com/files/resources/mid/57be77e47c194156c004549c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98237">
            <a:off x="311150" y="3092450"/>
            <a:ext cx="7000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1" descr="http://www.firmasec.com/resim/7/ornek-aricilik-ornek-aricilik-logo-ad782898231-bffmrd.pn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08326" flipH="1">
            <a:off x="1541463" y="4406900"/>
            <a:ext cx="5715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94DEE-6EBA-46A1-AD0A-3FCE89CC2E14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10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830A4-8125-474E-8D18-EA72A5C46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0ABA8-5040-4010-B6E5-CC0128E7ED02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6F05A-6CC0-4C1A-A85C-DF2CDF553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4CD45-8B24-4820-98DD-308827C775B9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53EFF-B447-4C55-9F50-F8276C035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1A2DD70-016A-4B8C-995E-63FB9FCC6641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83049E3-6B97-48C4-A94A-03A991754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51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4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1.wav"/><Relationship Id="rId7" Type="http://schemas.openxmlformats.org/officeDocument/2006/relationships/image" Target="../media/image2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12.png"/><Relationship Id="rId10" Type="http://schemas.openxmlformats.org/officeDocument/2006/relationships/image" Target="../media/image28.jpeg"/><Relationship Id="rId4" Type="http://schemas.openxmlformats.org/officeDocument/2006/relationships/slide" Target="slide3.xml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2.wav"/><Relationship Id="rId7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12.png"/><Relationship Id="rId10" Type="http://schemas.openxmlformats.org/officeDocument/2006/relationships/image" Target="../media/image34.gif"/><Relationship Id="rId4" Type="http://schemas.openxmlformats.org/officeDocument/2006/relationships/slide" Target="slide3.xml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1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3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avatanplus.com/files/resources/mid/57be77e47c194156c004549c.png" TargetMode="External"/><Relationship Id="rId13" Type="http://schemas.openxmlformats.org/officeDocument/2006/relationships/hyperlink" Target="http://nagadali.ru/wp-content/uploads/2015/12/tigr-lyubit-rukovodit.jpg" TargetMode="External"/><Relationship Id="rId3" Type="http://schemas.openxmlformats.org/officeDocument/2006/relationships/hyperlink" Target="http://school56.ucoz.net/newsss/500b3bf9c2631ebb03494e18692993f116.png" TargetMode="External"/><Relationship Id="rId7" Type="http://schemas.openxmlformats.org/officeDocument/2006/relationships/hyperlink" Target="http://ldveselka.at.ua/sait/94514627.png" TargetMode="External"/><Relationship Id="rId12" Type="http://schemas.openxmlformats.org/officeDocument/2006/relationships/hyperlink" Target="http://topkin.ru/wp-content/uploads/2016/12/01e%60-800x511.jpg" TargetMode="External"/><Relationship Id="rId2" Type="http://schemas.openxmlformats.org/officeDocument/2006/relationships/hyperlink" Target="https://www.primeschool.ru/wp-content/uploads/2016/03/ekologiya-sos3.png" TargetMode="External"/><Relationship Id="rId16" Type="http://schemas.openxmlformats.org/officeDocument/2006/relationships/hyperlink" Target="http://www.udec.ru/big-images/2706-3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nspirepos.com/home/images/bannerbg.jpg" TargetMode="External"/><Relationship Id="rId11" Type="http://schemas.openxmlformats.org/officeDocument/2006/relationships/hyperlink" Target="http://www.firmasec.com/resim/7/ornek-aricilik-ornek-aricilik-logo-ad782898231-bffmrd.png" TargetMode="External"/><Relationship Id="rId5" Type="http://schemas.openxmlformats.org/officeDocument/2006/relationships/hyperlink" Target="http://img-fotki.yandex.ru/get/9059/37366204.57e/0_124eb7_c6e50cf0_L.png" TargetMode="External"/><Relationship Id="rId15" Type="http://schemas.openxmlformats.org/officeDocument/2006/relationships/hyperlink" Target="http://nashzeleniymir.ru/wp-content/uploads/2016/01/%D0%A4%D0%BE%D1%82%D0%BE-%D0%BB%D1%8F%D0%B3%D1%83%D1%88%D0%BA%D0%B0.jpg" TargetMode="External"/><Relationship Id="rId10" Type="http://schemas.openxmlformats.org/officeDocument/2006/relationships/hyperlink" Target="http://pngimg.com/uploads/butterfly/butterfly_PNG1001.png" TargetMode="External"/><Relationship Id="rId4" Type="http://schemas.openxmlformats.org/officeDocument/2006/relationships/hyperlink" Target="http://ecoportal.su/images/news/56362.jpg" TargetMode="External"/><Relationship Id="rId9" Type="http://schemas.openxmlformats.org/officeDocument/2006/relationships/hyperlink" Target="http://poliklinika2.lviv.ua/img/butt.jpg" TargetMode="External"/><Relationship Id="rId14" Type="http://schemas.openxmlformats.org/officeDocument/2006/relationships/hyperlink" Target="http://russkieslogi.ru/wp-content/uploads/2016/09/salamandra.jpg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allforchildren.ru/birds/img/bird25.jpg" TargetMode="External"/><Relationship Id="rId13" Type="http://schemas.openxmlformats.org/officeDocument/2006/relationships/hyperlink" Target="http://ekd.me/wp-content/uploads/2016/09/giant-panda-shutterstock_86500690.jpg" TargetMode="External"/><Relationship Id="rId3" Type="http://schemas.openxmlformats.org/officeDocument/2006/relationships/hyperlink" Target="http://worldbirds.ru/images/stories/sova.jpg" TargetMode="External"/><Relationship Id="rId7" Type="http://schemas.openxmlformats.org/officeDocument/2006/relationships/hyperlink" Target="http://blog.vetatlas.ru/wp-content/uploads/korovka.jpg" TargetMode="External"/><Relationship Id="rId12" Type="http://schemas.openxmlformats.org/officeDocument/2006/relationships/hyperlink" Target="https://i0.wp.com/bezformata.ru/content/Images/000/013/501/image13501590.gif" TargetMode="External"/><Relationship Id="rId2" Type="http://schemas.openxmlformats.org/officeDocument/2006/relationships/hyperlink" Target="http://kirov-portal.ru/upload/iblock/99b/99b6055887235818ab6c4538dae3418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asekomyh.ru/wp-content/uploads/2016/01/TSolikalicheskii-muraveynik.jpg" TargetMode="External"/><Relationship Id="rId11" Type="http://schemas.openxmlformats.org/officeDocument/2006/relationships/hyperlink" Target="http://nature.sfu-kras.ru/files/nature/%D0%B4%D1%8F%D1%82%D0%B5%D0%BB.jpg" TargetMode="External"/><Relationship Id="rId5" Type="http://schemas.openxmlformats.org/officeDocument/2006/relationships/hyperlink" Target="https://s-media-cache-ak0.pinimg.com/564x/aa/32/3e/aa323e90cfbf7b3adc728f1ff59e9a11.jpg" TargetMode="External"/><Relationship Id="rId15" Type="http://schemas.openxmlformats.org/officeDocument/2006/relationships/hyperlink" Target="http://nashzeleniymir.ru/wp-content/uploads/2016/07/%D0%95%D0%B6-%D1%84%D0%BE%D1%82%D0%BE.jpg" TargetMode="External"/><Relationship Id="rId10" Type="http://schemas.openxmlformats.org/officeDocument/2006/relationships/hyperlink" Target="http://nashzeleniymir.ru/wp-content/uploads/2016/07/%D0%92%D0%BE%D1%80%D0%BE%D0%BD%D0%B0-%D1%84%D0%BE%D1%82%D0%BE-1024x750.jpg" TargetMode="External"/><Relationship Id="rId4" Type="http://schemas.openxmlformats.org/officeDocument/2006/relationships/hyperlink" Target="http://womanadvice.ru/sites/default/files/27/2016-08-28_2320/letuchaya_mysh_primety.jpg" TargetMode="External"/><Relationship Id="rId9" Type="http://schemas.openxmlformats.org/officeDocument/2006/relationships/hyperlink" Target="http://irkipedia.ru/sites/default/files/196grach.jpg" TargetMode="External"/><Relationship Id="rId14" Type="http://schemas.openxmlformats.org/officeDocument/2006/relationships/hyperlink" Target="http://copypast.ru/uploads/posts/thumbs/1264355811_belka5.jpg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naida.ru/sem5/75.jpg" TargetMode="External"/><Relationship Id="rId13" Type="http://schemas.openxmlformats.org/officeDocument/2006/relationships/hyperlink" Target="http://zorsokol.ru/wp-content/uploads/2016/09/aptechnaya-romashka-1.jpg" TargetMode="External"/><Relationship Id="rId3" Type="http://schemas.openxmlformats.org/officeDocument/2006/relationships/hyperlink" Target="http://ecologyproblems.ru/images/cat4/32.jpg" TargetMode="External"/><Relationship Id="rId7" Type="http://schemas.openxmlformats.org/officeDocument/2006/relationships/hyperlink" Target="https://zoomet.ru/images/stories/mal/foto215.jpg" TargetMode="External"/><Relationship Id="rId12" Type="http://schemas.openxmlformats.org/officeDocument/2006/relationships/hyperlink" Target="https://1.bp.blogspot.com/-OzW3AdbU6-k/V3oMHP4AagI/AAAAAAAAGyo/LRXm5zuVcCIWcCNceY7tGOT3uvgQGV2uACLcB/s1600/55cca3d11f12f.png" TargetMode="External"/><Relationship Id="rId2" Type="http://schemas.openxmlformats.org/officeDocument/2006/relationships/hyperlink" Target="http://wildfrontier.ru/wp-content/uploads/2016/03/Babochka-krapivnitsa2.jpg" TargetMode="External"/><Relationship Id="rId16" Type="http://schemas.openxmlformats.org/officeDocument/2006/relationships/hyperlink" Target="https://lh4.ggpht.com/3_cDSWL-wr6WvAQD0RkgA3AB7ymCP1CU4c_riwvf_T184YC6fo3EQtaOWDEIm-sfFTU=w30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rosti.ru/patterns/00/07/10/bb3a552beb/picture.jpg" TargetMode="External"/><Relationship Id="rId11" Type="http://schemas.openxmlformats.org/officeDocument/2006/relationships/hyperlink" Target="https://www.stihi.ru/2012/01/04/1065" TargetMode="External"/><Relationship Id="rId5" Type="http://schemas.openxmlformats.org/officeDocument/2006/relationships/hyperlink" Target="http://www.danaida.ru/obsh/22.jpg" TargetMode="External"/><Relationship Id="rId15" Type="http://schemas.openxmlformats.org/officeDocument/2006/relationships/hyperlink" Target="http://cs5.pikabu.ru/images/big_size_comm/2015-11_5/1448085450166954310.png" TargetMode="External"/><Relationship Id="rId10" Type="http://schemas.openxmlformats.org/officeDocument/2006/relationships/hyperlink" Target="http://wjday.ru/pravila-povedeniya-rebenka-v-lesu.html" TargetMode="External"/><Relationship Id="rId4" Type="http://schemas.openxmlformats.org/officeDocument/2006/relationships/hyperlink" Target="http://wildfrontier.ru/wp-content/uploads/2016/03/Babochka-krapivnitsa9.jpg" TargetMode="External"/><Relationship Id="rId9" Type="http://schemas.openxmlformats.org/officeDocument/2006/relationships/hyperlink" Target="http://nyurochka.ru/wp-content/uploads/2012/05/babochka-pestryanka.png" TargetMode="External"/><Relationship Id="rId14" Type="http://schemas.openxmlformats.org/officeDocument/2006/relationships/hyperlink" Target="http://st.depositphotos.com/1801791/4850/i/950/depositphotos_48502721-stock-photo-mustard-blooming-plant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6.xml"/><Relationship Id="rId18" Type="http://schemas.openxmlformats.org/officeDocument/2006/relationships/slide" Target="slide18.xml"/><Relationship Id="rId3" Type="http://schemas.openxmlformats.org/officeDocument/2006/relationships/slide" Target="slide4.xml"/><Relationship Id="rId21" Type="http://schemas.openxmlformats.org/officeDocument/2006/relationships/slide" Target="slide23.xml"/><Relationship Id="rId7" Type="http://schemas.openxmlformats.org/officeDocument/2006/relationships/slide" Target="slide11.xml"/><Relationship Id="rId12" Type="http://schemas.openxmlformats.org/officeDocument/2006/relationships/slide" Target="slide13.xml"/><Relationship Id="rId17" Type="http://schemas.openxmlformats.org/officeDocument/2006/relationships/slide" Target="slide15.xml"/><Relationship Id="rId2" Type="http://schemas.openxmlformats.org/officeDocument/2006/relationships/notesSlide" Target="../notesSlides/notesSlide1.xml"/><Relationship Id="rId16" Type="http://schemas.openxmlformats.org/officeDocument/2006/relationships/slide" Target="slide19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1.xml"/><Relationship Id="rId10" Type="http://schemas.openxmlformats.org/officeDocument/2006/relationships/slide" Target="slide10.xml"/><Relationship Id="rId19" Type="http://schemas.openxmlformats.org/officeDocument/2006/relationships/slide" Target="slide14.xml"/><Relationship Id="rId4" Type="http://schemas.openxmlformats.org/officeDocument/2006/relationships/slide" Target="slide7.xml"/><Relationship Id="rId9" Type="http://schemas.openxmlformats.org/officeDocument/2006/relationships/slide" Target="slide8.xml"/><Relationship Id="rId14" Type="http://schemas.openxmlformats.org/officeDocument/2006/relationships/slide" Target="slide12.xml"/><Relationship Id="rId22" Type="http://schemas.openxmlformats.org/officeDocument/2006/relationships/slide" Target="slide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1.wav"/><Relationship Id="rId7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2.png"/><Relationship Id="rId4" Type="http://schemas.openxmlformats.org/officeDocument/2006/relationships/slide" Target="slide3.xml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1.wav"/><Relationship Id="rId7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2.png"/><Relationship Id="rId4" Type="http://schemas.openxmlformats.org/officeDocument/2006/relationships/slide" Target="slide3.xml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857238"/>
            <a:ext cx="5857916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GCrownStyle" pitchFamily="2" charset="0"/>
                <a:cs typeface="+mn-cs"/>
              </a:rPr>
              <a:t>Экологический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GCrownStyle" pitchFamily="2" charset="0"/>
                <a:cs typeface="+mn-cs"/>
              </a:rPr>
              <a:t>калейдоскоп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313" y="428625"/>
            <a:ext cx="59309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rPr>
              <a:t>Интерактивная игра</a:t>
            </a:r>
          </a:p>
        </p:txBody>
      </p:sp>
      <p:pic>
        <p:nvPicPr>
          <p:cNvPr id="3077" name="Picture 9" descr="http://img-fotki.yandex.ru/get/9059/37366204.57e/0_124eb7_c6e50cf0_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9142" y="142858"/>
            <a:ext cx="318373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078" name="Picture 25" descr="http://pngimg.com/uploads/butterfly/butterfly_PNG100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66814">
            <a:off x="7259638" y="1354138"/>
            <a:ext cx="546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сведения 7">
            <a:hlinkClick r:id="rId5" action="ppaction://hlinksldjump" highlightClick="1"/>
          </p:cNvPr>
          <p:cNvSpPr/>
          <p:nvPr/>
        </p:nvSpPr>
        <p:spPr>
          <a:xfrm>
            <a:off x="142844" y="4572014"/>
            <a:ext cx="357190" cy="428628"/>
          </a:xfrm>
          <a:prstGeom prst="actionButtonInformation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501090" y="214296"/>
            <a:ext cx="428628" cy="1071570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8429625" y="428625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3</a:t>
            </a:r>
          </a:p>
        </p:txBody>
      </p:sp>
      <p:pic>
        <p:nvPicPr>
          <p:cNvPr id="12294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14296"/>
            <a:ext cx="785818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Надя собрала на лугу букет красивых цветов. Кто пострадал из-за этого?</a:t>
            </a:r>
          </a:p>
        </p:txBody>
      </p: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571472" y="1714494"/>
            <a:ext cx="1857388" cy="2428892"/>
            <a:chOff x="428596" y="1428742"/>
            <a:chExt cx="1928826" cy="271464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28596" y="1428742"/>
              <a:ext cx="1928826" cy="27146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06" name="Picture 8" descr="http://copypast.ru/uploads/posts/thumbs/1264355811_belka5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34" y="1500180"/>
              <a:ext cx="1785950" cy="133946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7" name="Picture 10" descr="http://nashzeleniymir.ru/wp-content/uploads/2016/07/%D0%95%D0%B6-%D1%84%D0%BE%D1%82%D0%BE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34" y="2928940"/>
              <a:ext cx="1785950" cy="1095374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3571868" y="1714494"/>
            <a:ext cx="1928820" cy="2428882"/>
            <a:chOff x="3428992" y="1428742"/>
            <a:chExt cx="1928826" cy="271464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428992" y="1428742"/>
              <a:ext cx="1928826" cy="27146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03" name="Picture 18" descr="http://www.danaida.ru/sem5/75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0" y="1500180"/>
              <a:ext cx="1785950" cy="1334998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4" name="Picture 20" descr="http://nyurochka.ru/wp-content/uploads/2012/05/babochka-pestryanka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0" y="2928940"/>
              <a:ext cx="1785950" cy="1143008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17"/>
          <p:cNvGrpSpPr>
            <a:grpSpLocks/>
          </p:cNvGrpSpPr>
          <p:nvPr/>
        </p:nvGrpSpPr>
        <p:grpSpPr bwMode="auto">
          <a:xfrm>
            <a:off x="6357950" y="1714494"/>
            <a:ext cx="1928800" cy="2428882"/>
            <a:chOff x="6000760" y="1428742"/>
            <a:chExt cx="1928826" cy="271464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6000760" y="1428742"/>
              <a:ext cx="1928826" cy="27146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00" name="Picture 12" descr="http://crosti.ru/patterns/00/07/10/bb3a552beb/picture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388" y="1500180"/>
              <a:ext cx="1071570" cy="1610952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1" name="Picture 16" descr="https://zoomet.ru/images/stories/mal/foto215.jp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2198" y="3143254"/>
              <a:ext cx="1795424" cy="89535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омб 4"/>
          <p:cNvSpPr/>
          <p:nvPr/>
        </p:nvSpPr>
        <p:spPr>
          <a:xfrm>
            <a:off x="8501090" y="214296"/>
            <a:ext cx="428628" cy="1071570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8501063" y="428625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4</a:t>
            </a:r>
          </a:p>
        </p:txBody>
      </p:sp>
      <p:pic>
        <p:nvPicPr>
          <p:cNvPr id="13318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44" y="142858"/>
            <a:ext cx="8072494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Какое животное стало эмблемой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Всемирного фонда охраны природы 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1538" y="1142990"/>
            <a:ext cx="2643206" cy="1428760"/>
          </a:xfrm>
          <a:prstGeom prst="round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лягушка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57818" y="1142990"/>
            <a:ext cx="2643206" cy="1428760"/>
          </a:xfrm>
          <a:prstGeom prst="round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ru-RU" sz="2800" b="1" dirty="0"/>
              <a:t>саламандра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1538" y="3071816"/>
            <a:ext cx="2571768" cy="1428760"/>
          </a:xfrm>
          <a:prstGeom prst="round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ru-RU" sz="2800" b="1" dirty="0"/>
              <a:t>тигр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57818" y="3071816"/>
            <a:ext cx="2643206" cy="1428760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ru-RU" sz="2800" b="1" dirty="0"/>
              <a:t>панда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14612" y="1071552"/>
            <a:ext cx="3786214" cy="3429024"/>
          </a:xfrm>
          <a:prstGeom prst="round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1</a:t>
            </a:r>
          </a:p>
        </p:txBody>
      </p:sp>
      <p:pic>
        <p:nvPicPr>
          <p:cNvPr id="14342" name="Picture 25" descr="http://pngimg.com/uploads/butterfly/butterfly_PNG100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Что это?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Снаружи - куча хвоинок и мелких веточек, </a:t>
            </a:r>
          </a:p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а внутри – настоящий многоэтажный дом с улицами и перекрёстками.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Снаружи яркой окраской этот жучок словно предупреждает: </a:t>
            </a:r>
            <a:r>
              <a:rPr lang="ru-RU" sz="2800" b="1" dirty="0">
                <a:solidFill>
                  <a:schemeClr val="bg1"/>
                </a:solidFill>
              </a:rPr>
              <a:t>«Не тронь меня,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я не съедобный». </a:t>
            </a:r>
          </a:p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И не трогают его звери и птицы.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Кто это?</a:t>
            </a:r>
          </a:p>
        </p:txBody>
      </p:sp>
      <p:pic>
        <p:nvPicPr>
          <p:cNvPr id="15376" name="Picture 25" descr="http://pngimg.com/uploads/butterfly/butterfly_PNG10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pic>
        <p:nvPicPr>
          <p:cNvPr id="16390" name="Picture 25" descr="http://pngimg.com/uploads/butterfly/butterfly_PNG100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Красивый, яркий. А есть его нельзя! Но и не уничтожай: он лесу нужен. Для некоторых животных он – лекарство, а для многих насекомых, вредящих лесу и человеку, - смертельный яд.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006600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Что это?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pic>
        <p:nvPicPr>
          <p:cNvPr id="17414" name="Picture 25" descr="http://pngimg.com/uploads/butterfly/butterfly_PNG100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Кто трижды родится, прежде чем стать взрослым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Кто это?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pic>
        <p:nvPicPr>
          <p:cNvPr id="18438" name="Picture 25" descr="http://pngimg.com/uploads/butterfly/butterfly_PNG10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4"/>
          <p:cNvSpPr txBox="1">
            <a:spLocks noChangeArrowheads="1"/>
          </p:cNvSpPr>
          <p:nvPr/>
        </p:nvSpPr>
        <p:spPr bwMode="auto">
          <a:xfrm>
            <a:off x="857250" y="642938"/>
            <a:ext cx="4143375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002060"/>
                </a:solidFill>
              </a:rPr>
              <a:t>Тонкий стебель у дорожки.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На конце его серёжки.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На земле лежат листки -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Маленькие лопушки.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Нам он - как хороший друг,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Лечит ранки ног и рук.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29250" y="3643313"/>
            <a:ext cx="2786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2060"/>
                </a:solidFill>
              </a:rPr>
              <a:t>подорожник </a:t>
            </a:r>
          </a:p>
        </p:txBody>
      </p:sp>
      <p:pic>
        <p:nvPicPr>
          <p:cNvPr id="18442" name="Picture 10" descr="https://1.bp.blogspot.com/-OzW3AdbU6-k/V3oMHP4AagI/AAAAAAAAGyo/LRXm5zuVcCIWcCNceY7tGOT3uvgQGV2uACLcB/s1600/55cca3d11f12f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6" t="6522" b="6522"/>
          <a:stretch>
            <a:fillRect/>
          </a:stretch>
        </p:blipFill>
        <p:spPr bwMode="auto">
          <a:xfrm>
            <a:off x="4857750" y="928688"/>
            <a:ext cx="33274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 descr="https://lh4.ggpht.com/3_cDSWL-wr6WvAQD0RkgA3AB7ymCP1CU4c_riwvf_T184YC6fo3EQtaOWDEIm-sfFTU=w30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13" y="1714500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pic>
        <p:nvPicPr>
          <p:cNvPr id="19462" name="Picture 25" descr="http://pngimg.com/uploads/butterfly/butterfly_PNG10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4"/>
          <p:cNvSpPr txBox="1">
            <a:spLocks noChangeArrowheads="1"/>
          </p:cNvSpPr>
          <p:nvPr/>
        </p:nvSpPr>
        <p:spPr bwMode="auto">
          <a:xfrm>
            <a:off x="928688" y="928688"/>
            <a:ext cx="46434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002060"/>
                </a:solidFill>
              </a:rPr>
              <a:t>Коль дитя вдруг простудилось,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Горло сильно воспалилось,</a:t>
            </a:r>
            <a:r>
              <a:rPr lang="en-US" sz="2400">
                <a:solidFill>
                  <a:srgbClr val="002060"/>
                </a:solidFill>
              </a:rPr>
              <a:t> </a:t>
            </a:r>
            <a:r>
              <a:rPr lang="ru-RU" sz="2400">
                <a:solidFill>
                  <a:srgbClr val="002060"/>
                </a:solidFill>
              </a:rPr>
              <a:t/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Мама даст ребёнку в чашке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Чай из цветиков…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57625" y="3357563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ромашки </a:t>
            </a:r>
          </a:p>
        </p:txBody>
      </p:sp>
      <p:pic>
        <p:nvPicPr>
          <p:cNvPr id="19464" name="Picture 8" descr="http://zorsokol.ru/wp-content/uploads/2016/09/aptechnaya-romashka-1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38" y="571500"/>
            <a:ext cx="271462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https://lh4.ggpht.com/3_cDSWL-wr6WvAQD0RkgA3AB7ymCP1CU4c_riwvf_T184YC6fo3EQtaOWDEIm-sfFTU=w30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25" y="1785938"/>
            <a:ext cx="17859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3</a:t>
            </a:r>
          </a:p>
        </p:txBody>
      </p:sp>
      <p:pic>
        <p:nvPicPr>
          <p:cNvPr id="20486" name="Picture 25" descr="http://pngimg.com/uploads/butterfly/butterfly_PNG10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928688" y="928688"/>
            <a:ext cx="4643437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002060"/>
                </a:solidFill>
              </a:rPr>
              <a:t>Коль в ночи опять не спится,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Не сомкнуть никак ресницы,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Простынь в ёрзаньи измята –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Выпей чай из листьев ...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29125" y="3429000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мяты</a:t>
            </a:r>
          </a:p>
        </p:txBody>
      </p:sp>
      <p:pic>
        <p:nvPicPr>
          <p:cNvPr id="20488" name="Picture 8" descr="http://cs5.pikabu.ru/images/big_size_comm/2015-11_5/144808545016695431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38" y="857250"/>
            <a:ext cx="34448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https://lh4.ggpht.com/3_cDSWL-wr6WvAQD0RkgA3AB7ymCP1CU4c_riwvf_T184YC6fo3EQtaOWDEIm-sfFTU=w30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13" y="1714500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pic>
        <p:nvPicPr>
          <p:cNvPr id="21510" name="Picture 25" descr="http://pngimg.com/uploads/butterfly/butterfly_PNG10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Box 4"/>
          <p:cNvSpPr txBox="1">
            <a:spLocks noChangeArrowheads="1"/>
          </p:cNvSpPr>
          <p:nvPr/>
        </p:nvSpPr>
        <p:spPr bwMode="auto">
          <a:xfrm>
            <a:off x="857250" y="357188"/>
            <a:ext cx="44291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002060"/>
                </a:solidFill>
              </a:rPr>
              <a:t>Жёлтый цветик в поле рос,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На него зимою спрос: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Семена целебно-жгучи,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Греют, будто летний лучик.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Так с простудою сразиться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Помогает нам…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86188" y="3500438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горчица</a:t>
            </a:r>
          </a:p>
        </p:txBody>
      </p:sp>
      <p:pic>
        <p:nvPicPr>
          <p:cNvPr id="21512" name="Picture 8" descr="http://st.depositphotos.com/1801791/4850/i/950/depositphotos_48502721-stock-photo-mustard-blooming-plant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1143000"/>
            <a:ext cx="350043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https://lh4.ggpht.com/3_cDSWL-wr6WvAQD0RkgA3AB7ymCP1CU4c_riwvf_T184YC6fo3EQtaOWDEIm-sfFTU=w30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13" y="1714500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8749" y="357172"/>
            <a:ext cx="800105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  <a:cs typeface="Times New Roman" pitchFamily="18" charset="0"/>
              </a:rPr>
              <a:t>Инструкция</a:t>
            </a:r>
          </a:p>
          <a:p>
            <a:pPr algn="ctr">
              <a:defRPr/>
            </a:pPr>
            <a:endParaRPr lang="ru-RU" sz="1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 игре участвуют  2 команды. На игровом поле дано 5 категорий по 4 вопроса разной стоимости. Каждая команда по очереди выбирает категорию и вопрос. Команда, набравшая наибольшее количество баллов, будет победителем. </a:t>
            </a:r>
          </a:p>
          <a:p>
            <a:pPr algn="just">
              <a:defRPr/>
            </a:pPr>
            <a:r>
              <a:rPr lang="ru-RU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Вернуться 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на игровое поле можно при 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помощи кнопки  </a:t>
            </a:r>
            <a:endParaRPr lang="ru-RU" sz="24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При возврате сыгравший номер вопроса исчезает.</a:t>
            </a:r>
          </a:p>
          <a:p>
            <a:pPr algn="just">
              <a:defRPr/>
            </a:pP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Завершить игру можно при помощи кнопки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множение 3">
            <a:hlinkClick r:id="" action="ppaction://noaction" highlightClick="1"/>
          </p:cNvPr>
          <p:cNvSpPr/>
          <p:nvPr/>
        </p:nvSpPr>
        <p:spPr>
          <a:xfrm>
            <a:off x="6286512" y="3571882"/>
            <a:ext cx="571504" cy="428628"/>
          </a:xfrm>
          <a:prstGeom prst="mathMultiply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2" name="Picture 25" descr="http://pngimg.com/uploads/butterfly/butterfly_PNG100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33186">
            <a:off x="7848711" y="2786483"/>
            <a:ext cx="581467" cy="423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Шестиугольник 7"/>
          <p:cNvSpPr/>
          <p:nvPr/>
        </p:nvSpPr>
        <p:spPr>
          <a:xfrm>
            <a:off x="8215338" y="285734"/>
            <a:ext cx="714380" cy="714380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3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215313" y="357188"/>
            <a:ext cx="64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pic>
        <p:nvPicPr>
          <p:cNvPr id="22534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214282" y="3262318"/>
            <a:ext cx="3357586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Пока не привыкнут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2309811"/>
            <a:ext cx="328614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На один час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1357304"/>
            <a:ext cx="328614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На один день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282" y="4286262"/>
            <a:ext cx="3357586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Нельзя брать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214296"/>
            <a:ext cx="8001056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На какое время можно брать детёнышей животных домой?</a:t>
            </a:r>
          </a:p>
        </p:txBody>
      </p:sp>
      <p:pic>
        <p:nvPicPr>
          <p:cNvPr id="22548" name="Picture 21" descr="http://wjday.ru/wp-content/uploads/2016/11/ne-zabirajte-iz-lesa-zhivotnyx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1357313"/>
            <a:ext cx="4214813" cy="3051175"/>
          </a:xfrm>
          <a:prstGeom prst="ellipse">
            <a:avLst/>
          </a:prstGeom>
          <a:ln w="63500" cap="rnd">
            <a:solidFill>
              <a:srgbClr val="FFFF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" name="Группа 28"/>
          <p:cNvGrpSpPr>
            <a:grpSpLocks/>
          </p:cNvGrpSpPr>
          <p:nvPr/>
        </p:nvGrpSpPr>
        <p:grpSpPr bwMode="auto">
          <a:xfrm>
            <a:off x="4000500" y="1357313"/>
            <a:ext cx="4214813" cy="3051175"/>
            <a:chOff x="4000496" y="1357304"/>
            <a:chExt cx="4214813" cy="3051175"/>
          </a:xfrm>
        </p:grpSpPr>
        <p:pic>
          <p:nvPicPr>
            <p:cNvPr id="21" name="Picture 21" descr="http://wjday.ru/wp-content/uploads/2016/11/ne-zabirajte-iz-lesa-zhivotnyx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496" y="1357304"/>
              <a:ext cx="4214813" cy="3051175"/>
            </a:xfrm>
            <a:prstGeom prst="ellipse">
              <a:avLst/>
            </a:prstGeom>
            <a:ln w="63500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4679153" y="1678772"/>
              <a:ext cx="2571750" cy="22145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Шестиугольник 6"/>
          <p:cNvSpPr/>
          <p:nvPr/>
        </p:nvSpPr>
        <p:spPr>
          <a:xfrm>
            <a:off x="8215338" y="285734"/>
            <a:ext cx="714380" cy="714380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7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215313" y="357188"/>
            <a:ext cx="64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pic>
        <p:nvPicPr>
          <p:cNvPr id="23558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14282" y="2928940"/>
            <a:ext cx="364333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Оставлять мусор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1928808"/>
            <a:ext cx="364333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Гулять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928676"/>
            <a:ext cx="364333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Собирать грибы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3929072"/>
            <a:ext cx="364333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Наблюдать за птицами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214296"/>
            <a:ext cx="800105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Чего ты не должен делать в лесу?</a:t>
            </a:r>
          </a:p>
        </p:txBody>
      </p:sp>
      <p:pic>
        <p:nvPicPr>
          <p:cNvPr id="23574" name="Picture 22" descr="http://useland.ru/upload/medialibrary/e9c/%D0%BF%D1%80%D0%B0%D0%B2%D0%B8%D0%BB%D0%B0%20%D0%BF%D0%BE%D0%B2%D0%B5%D0%B4%D0%B5%D0%BD%D0%B8%D1%8F%20%D0%BD%D0%B0%20%D0%BF%D1%80%D0%B8%D1%80%D0%BE%D0%B4%D0%B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1142990"/>
            <a:ext cx="4113024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Шестиугольник 6"/>
          <p:cNvSpPr/>
          <p:nvPr/>
        </p:nvSpPr>
        <p:spPr>
          <a:xfrm>
            <a:off x="8215338" y="285734"/>
            <a:ext cx="714380" cy="714380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1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215313" y="357188"/>
            <a:ext cx="64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3</a:t>
            </a:r>
          </a:p>
        </p:txBody>
      </p:sp>
      <p:pic>
        <p:nvPicPr>
          <p:cNvPr id="24582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14282" y="2928940"/>
            <a:ext cx="492922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Высаживать деревья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1928808"/>
            <a:ext cx="492922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Не мусорить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928676"/>
            <a:ext cx="492922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Лечить дома раненых животных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3929072"/>
            <a:ext cx="492922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Ловить браконьеров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214296"/>
            <a:ext cx="842968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 ты можешь помочь в охране природы?</a:t>
            </a:r>
          </a:p>
        </p:txBody>
      </p:sp>
      <p:pic>
        <p:nvPicPr>
          <p:cNvPr id="24597" name="Picture 21" descr="http://vikafedotova38.ucoz.ru/_ld/0/4264431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1071552"/>
            <a:ext cx="2500330" cy="3309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Шестиугольник 4"/>
          <p:cNvSpPr/>
          <p:nvPr/>
        </p:nvSpPr>
        <p:spPr>
          <a:xfrm>
            <a:off x="8215338" y="285734"/>
            <a:ext cx="714380" cy="714380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5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215313" y="357188"/>
            <a:ext cx="64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pic>
        <p:nvPicPr>
          <p:cNvPr id="25606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14282" y="2928940"/>
            <a:ext cx="385765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Полиэтиленовые пакеты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1928808"/>
            <a:ext cx="3786214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Металлические банки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928676"/>
            <a:ext cx="385765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Стеклянные бутылки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3929072"/>
            <a:ext cx="385765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Пищевые отходы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214296"/>
            <a:ext cx="842968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Какой мусор нельзя закапывать в лесу?</a:t>
            </a:r>
          </a:p>
        </p:txBody>
      </p:sp>
      <p:grpSp>
        <p:nvGrpSpPr>
          <p:cNvPr id="25620" name="Группа 20"/>
          <p:cNvGrpSpPr>
            <a:grpSpLocks/>
          </p:cNvGrpSpPr>
          <p:nvPr/>
        </p:nvGrpSpPr>
        <p:grpSpPr bwMode="auto">
          <a:xfrm>
            <a:off x="4429125" y="1285875"/>
            <a:ext cx="4286250" cy="2808288"/>
            <a:chOff x="4429124" y="1357304"/>
            <a:chExt cx="4286250" cy="2808288"/>
          </a:xfrm>
        </p:grpSpPr>
        <p:pic>
          <p:nvPicPr>
            <p:cNvPr id="11" name="Picture 21" descr="http://wjday.ru/wp-content/uploads/2016/11/ne-ostavlyajte-musor-v-lesu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24" y="1357304"/>
              <a:ext cx="4286250" cy="2808288"/>
            </a:xfrm>
            <a:prstGeom prst="ellipse">
              <a:avLst/>
            </a:prstGeom>
            <a:ln w="63500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5286374" y="1643054"/>
              <a:ext cx="2428875" cy="21431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42858"/>
            <a:ext cx="32861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Источники:</a:t>
            </a:r>
          </a:p>
        </p:txBody>
      </p:sp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142875" y="835025"/>
            <a:ext cx="8643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Экология </a:t>
            </a:r>
            <a:r>
              <a:rPr lang="en-US" sz="1200">
                <a:hlinkClick r:id="rId2"/>
              </a:rPr>
              <a:t>https://www.primeschool.ru/wp-content/uploads/2016/03/ekologiya-sos3.png</a:t>
            </a:r>
            <a:r>
              <a:rPr lang="ru-RU" sz="1200"/>
              <a:t> </a:t>
            </a:r>
          </a:p>
        </p:txBody>
      </p:sp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142875" y="1100138"/>
            <a:ext cx="86439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 dirty="0"/>
              <a:t>Красная книга </a:t>
            </a:r>
            <a:r>
              <a:rPr lang="en-US" sz="1200" dirty="0" smtClean="0">
                <a:hlinkClick r:id="rId3"/>
              </a:rPr>
              <a:t>http://school56.ucoz.net/newsss/500b3bf9c2631ebb03494e18692993f116.png</a:t>
            </a:r>
            <a:r>
              <a:rPr lang="ru-RU" sz="1200" dirty="0" smtClean="0"/>
              <a:t> </a:t>
            </a:r>
          </a:p>
        </p:txBody>
      </p: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142875" y="1549400"/>
            <a:ext cx="7358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Зелёный дом </a:t>
            </a:r>
            <a:r>
              <a:rPr lang="en-US" sz="1200">
                <a:hlinkClick r:id="rId4"/>
              </a:rPr>
              <a:t>http://ecoportal.su/images/news/56362.jpg</a:t>
            </a:r>
            <a:r>
              <a:rPr lang="ru-RU" sz="1200"/>
              <a:t> </a:t>
            </a:r>
          </a:p>
        </p:txBody>
      </p:sp>
      <p:sp>
        <p:nvSpPr>
          <p:cNvPr id="26630" name="Прямоугольник 1"/>
          <p:cNvSpPr>
            <a:spLocks noChangeArrowheads="1"/>
          </p:cNvSpPr>
          <p:nvPr/>
        </p:nvSpPr>
        <p:spPr bwMode="auto">
          <a:xfrm>
            <a:off x="142844" y="1357304"/>
            <a:ext cx="8643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 dirty="0"/>
              <a:t>Глобус </a:t>
            </a:r>
            <a:r>
              <a:rPr lang="ru-RU" sz="1200" dirty="0">
                <a:hlinkClick r:id="rId5"/>
              </a:rPr>
              <a:t> </a:t>
            </a:r>
            <a:r>
              <a:rPr lang="en-US" sz="1200" dirty="0">
                <a:hlinkClick r:id="rId5"/>
              </a:rPr>
              <a:t>http://img-fotki.yandex.ru/get/9059/37366204.57e/0_124eb7_c6e50cf0_L.png</a:t>
            </a:r>
            <a:endParaRPr lang="ru-RU" dirty="0"/>
          </a:p>
        </p:txBody>
      </p:sp>
      <p:sp>
        <p:nvSpPr>
          <p:cNvPr id="26631" name="TextBox 8"/>
          <p:cNvSpPr txBox="1">
            <a:spLocks noChangeArrowheads="1"/>
          </p:cNvSpPr>
          <p:nvPr/>
        </p:nvSpPr>
        <p:spPr bwMode="auto">
          <a:xfrm>
            <a:off x="142875" y="1814513"/>
            <a:ext cx="6500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Небо фон  </a:t>
            </a:r>
            <a:r>
              <a:rPr lang="en-US" sz="1200">
                <a:hlinkClick r:id="rId6"/>
              </a:rPr>
              <a:t>http://inspirepos.com/home/images/bannerbg.jpg</a:t>
            </a:r>
            <a:endParaRPr lang="ru-RU" sz="1200"/>
          </a:p>
        </p:txBody>
      </p:sp>
      <p:sp>
        <p:nvSpPr>
          <p:cNvPr id="26632" name="TextBox 7"/>
          <p:cNvSpPr txBox="1">
            <a:spLocks noChangeArrowheads="1"/>
          </p:cNvSpPr>
          <p:nvPr/>
        </p:nvSpPr>
        <p:spPr bwMode="auto">
          <a:xfrm>
            <a:off x="142875" y="2608263"/>
            <a:ext cx="8643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Луг </a:t>
            </a:r>
            <a:r>
              <a:rPr lang="en-US" sz="1200">
                <a:hlinkClick r:id="rId7"/>
              </a:rPr>
              <a:t>http://ldveselka.at.ua/sait/94514627.png</a:t>
            </a:r>
            <a:r>
              <a:rPr lang="ru-RU" sz="1200"/>
              <a:t> </a:t>
            </a:r>
          </a:p>
        </p:txBody>
      </p:sp>
      <p:sp>
        <p:nvSpPr>
          <p:cNvPr id="26633" name="TextBox 11"/>
          <p:cNvSpPr txBox="1">
            <a:spLocks noChangeArrowheads="1"/>
          </p:cNvSpPr>
          <p:nvPr/>
        </p:nvSpPr>
        <p:spPr bwMode="auto">
          <a:xfrm>
            <a:off x="142875" y="2871788"/>
            <a:ext cx="8643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Бабочка </a:t>
            </a:r>
            <a:r>
              <a:rPr lang="en-US" sz="1200">
                <a:hlinkClick r:id="rId8"/>
              </a:rPr>
              <a:t>https://avatanplus.com/files/resources/mid/57be77e47c194156c004549c.png</a:t>
            </a:r>
            <a:r>
              <a:rPr lang="ru-RU" sz="1200"/>
              <a:t> </a:t>
            </a:r>
          </a:p>
        </p:txBody>
      </p:sp>
      <p:sp>
        <p:nvSpPr>
          <p:cNvPr id="26634" name="TextBox 10"/>
          <p:cNvSpPr txBox="1">
            <a:spLocks noChangeArrowheads="1"/>
          </p:cNvSpPr>
          <p:nvPr/>
        </p:nvSpPr>
        <p:spPr bwMode="auto">
          <a:xfrm>
            <a:off x="142875" y="3136900"/>
            <a:ext cx="6715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Бабочка </a:t>
            </a:r>
            <a:r>
              <a:rPr lang="en-US" sz="1200">
                <a:hlinkClick r:id="rId9"/>
              </a:rPr>
              <a:t>http://poliklinika2.lviv.ua/img/butt.jpg</a:t>
            </a:r>
            <a:r>
              <a:rPr lang="ru-RU" sz="1200"/>
              <a:t> </a:t>
            </a:r>
          </a:p>
        </p:txBody>
      </p:sp>
      <p:sp>
        <p:nvSpPr>
          <p:cNvPr id="26635" name="TextBox 13"/>
          <p:cNvSpPr txBox="1">
            <a:spLocks noChangeArrowheads="1"/>
          </p:cNvSpPr>
          <p:nvPr/>
        </p:nvSpPr>
        <p:spPr bwMode="auto">
          <a:xfrm>
            <a:off x="142875" y="3400425"/>
            <a:ext cx="8501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Бабочка </a:t>
            </a:r>
            <a:r>
              <a:rPr lang="en-US" sz="1200">
                <a:hlinkClick r:id="rId10"/>
              </a:rPr>
              <a:t>http://pngimg.com/uploads/butterfly/butterfly_PNG1001.png</a:t>
            </a:r>
            <a:r>
              <a:rPr lang="ru-RU" sz="1200"/>
              <a:t> </a:t>
            </a:r>
          </a:p>
        </p:txBody>
      </p:sp>
      <p:sp>
        <p:nvSpPr>
          <p:cNvPr id="26636" name="TextBox 12"/>
          <p:cNvSpPr txBox="1">
            <a:spLocks noChangeArrowheads="1"/>
          </p:cNvSpPr>
          <p:nvPr/>
        </p:nvSpPr>
        <p:spPr bwMode="auto">
          <a:xfrm>
            <a:off x="142875" y="2343150"/>
            <a:ext cx="8215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Пчела </a:t>
            </a:r>
            <a:r>
              <a:rPr lang="en-US" sz="1200">
                <a:hlinkClick r:id="rId11"/>
              </a:rPr>
              <a:t>http://www.firmasec.com/resim/7/ornek-aricilik-ornek-aricilik-logo-ad782898231-bffmrd.pn</a:t>
            </a:r>
            <a:endParaRPr lang="ru-RU"/>
          </a:p>
        </p:txBody>
      </p:sp>
      <p:sp>
        <p:nvSpPr>
          <p:cNvPr id="26637" name="TextBox 16"/>
          <p:cNvSpPr txBox="1">
            <a:spLocks noChangeArrowheads="1"/>
          </p:cNvSpPr>
          <p:nvPr/>
        </p:nvSpPr>
        <p:spPr bwMode="auto">
          <a:xfrm>
            <a:off x="142875" y="2078038"/>
            <a:ext cx="6215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Экологи </a:t>
            </a:r>
            <a:r>
              <a:rPr lang="en-US" sz="1200">
                <a:hlinkClick r:id="rId12"/>
              </a:rPr>
              <a:t>http://topkin.ru/wp-content/uploads/2016/12/01e%60-800x511.jpg</a:t>
            </a:r>
            <a:r>
              <a:rPr lang="ru-RU" sz="1200"/>
              <a:t> </a:t>
            </a:r>
          </a:p>
        </p:txBody>
      </p:sp>
      <p:sp>
        <p:nvSpPr>
          <p:cNvPr id="26638" name="TextBox 14"/>
          <p:cNvSpPr txBox="1">
            <a:spLocks noChangeArrowheads="1"/>
          </p:cNvSpPr>
          <p:nvPr/>
        </p:nvSpPr>
        <p:spPr bwMode="auto">
          <a:xfrm>
            <a:off x="142875" y="4114800"/>
            <a:ext cx="8286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Тигр </a:t>
            </a:r>
            <a:r>
              <a:rPr lang="en-US" sz="1200">
                <a:hlinkClick r:id="rId13"/>
              </a:rPr>
              <a:t>http://nagadali.ru/wp-content/uploads/2015/12/tigr-lyubit-rukovodit.jpg</a:t>
            </a:r>
            <a:r>
              <a:rPr lang="ru-RU" sz="1200"/>
              <a:t> </a:t>
            </a:r>
          </a:p>
        </p:txBody>
      </p:sp>
      <p:sp>
        <p:nvSpPr>
          <p:cNvPr id="26639" name="TextBox 15"/>
          <p:cNvSpPr txBox="1">
            <a:spLocks noChangeArrowheads="1"/>
          </p:cNvSpPr>
          <p:nvPr/>
        </p:nvSpPr>
        <p:spPr bwMode="auto">
          <a:xfrm>
            <a:off x="142875" y="4379913"/>
            <a:ext cx="857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Саламандра </a:t>
            </a:r>
            <a:r>
              <a:rPr lang="en-US" sz="1200">
                <a:hlinkClick r:id="rId14"/>
              </a:rPr>
              <a:t>http://russkieslogi.ru/wp-content/uploads/2016/09/salamandra.jpg</a:t>
            </a:r>
            <a:r>
              <a:rPr lang="ru-RU" sz="1200"/>
              <a:t>  </a:t>
            </a:r>
          </a:p>
        </p:txBody>
      </p:sp>
      <p:sp>
        <p:nvSpPr>
          <p:cNvPr id="26640" name="TextBox 13"/>
          <p:cNvSpPr txBox="1">
            <a:spLocks noChangeArrowheads="1"/>
          </p:cNvSpPr>
          <p:nvPr/>
        </p:nvSpPr>
        <p:spPr bwMode="auto">
          <a:xfrm>
            <a:off x="142875" y="3665538"/>
            <a:ext cx="8429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Лягушка </a:t>
            </a:r>
            <a:r>
              <a:rPr lang="en-US" sz="1200">
                <a:hlinkClick r:id="rId15"/>
              </a:rPr>
              <a:t>http://nashzeleniymir.ru/wp-content/uploads/2016/01/%D0%A4%D0%BE%D1%82%D0%BE-%D0%BB%D1%8F%D0%B3%D1%83%D1%88%D0%BA%D0%B0.jpg</a:t>
            </a:r>
            <a:r>
              <a:rPr lang="ru-RU" sz="1200"/>
              <a:t> </a:t>
            </a:r>
          </a:p>
        </p:txBody>
      </p:sp>
      <p:sp>
        <p:nvSpPr>
          <p:cNvPr id="26641" name="TextBox 6"/>
          <p:cNvSpPr txBox="1">
            <a:spLocks noChangeArrowheads="1"/>
          </p:cNvSpPr>
          <p:nvPr/>
        </p:nvSpPr>
        <p:spPr bwMode="auto">
          <a:xfrm>
            <a:off x="142875" y="4643438"/>
            <a:ext cx="8643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Мухомор </a:t>
            </a:r>
            <a:r>
              <a:rPr lang="en-US" sz="1200">
                <a:hlinkClick r:id="rId16"/>
              </a:rPr>
              <a:t>http://www.udec.ru/big-images/2706-32.jpg</a:t>
            </a:r>
            <a:r>
              <a:rPr lang="ru-RU" sz="120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2844" y="571486"/>
            <a:ext cx="8643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И.Ф. </a:t>
            </a:r>
            <a:r>
              <a:rPr lang="ru-RU" sz="1200" dirty="0" err="1" smtClean="0"/>
              <a:t>Яценко</a:t>
            </a:r>
            <a:r>
              <a:rPr lang="ru-RU" sz="1200" dirty="0" smtClean="0"/>
              <a:t> Контрольно-измерительные материалы. Окружающий мир, 1 класс, «</a:t>
            </a:r>
            <a:r>
              <a:rPr lang="ru-RU" sz="1200" dirty="0" err="1" smtClean="0"/>
              <a:t>Вако</a:t>
            </a:r>
            <a:r>
              <a:rPr lang="ru-RU" sz="1200" dirty="0" smtClean="0"/>
              <a:t>», 2011</a:t>
            </a:r>
            <a:endParaRPr lang="ru-RU" sz="1200" dirty="0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501090" y="4643452"/>
            <a:ext cx="428628" cy="285752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8"/>
          <p:cNvSpPr txBox="1">
            <a:spLocks noChangeArrowheads="1"/>
          </p:cNvSpPr>
          <p:nvPr/>
        </p:nvSpPr>
        <p:spPr bwMode="auto">
          <a:xfrm>
            <a:off x="214313" y="527050"/>
            <a:ext cx="8429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Лягушка </a:t>
            </a:r>
            <a:r>
              <a:rPr lang="en-US" sz="1200">
                <a:hlinkClick r:id="rId2"/>
              </a:rPr>
              <a:t>http://kirov-portal.ru/upload/iblock/99b/99b6055887235818ab6c4538dae34184.jpg</a:t>
            </a:r>
            <a:r>
              <a:rPr lang="ru-RU" sz="1200"/>
              <a:t> </a:t>
            </a:r>
          </a:p>
        </p:txBody>
      </p:sp>
      <p:sp>
        <p:nvSpPr>
          <p:cNvPr id="27651" name="TextBox 9"/>
          <p:cNvSpPr txBox="1">
            <a:spLocks noChangeArrowheads="1"/>
          </p:cNvSpPr>
          <p:nvPr/>
        </p:nvSpPr>
        <p:spPr bwMode="auto">
          <a:xfrm>
            <a:off x="214313" y="841375"/>
            <a:ext cx="5286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Сова </a:t>
            </a:r>
            <a:r>
              <a:rPr lang="en-US" sz="1200">
                <a:hlinkClick r:id="rId3"/>
              </a:rPr>
              <a:t>http://worldbirds.ru/images/stories/sova.jpg</a:t>
            </a:r>
            <a:r>
              <a:rPr lang="ru-RU" sz="1200"/>
              <a:t> </a:t>
            </a:r>
          </a:p>
        </p:txBody>
      </p:sp>
      <p:sp>
        <p:nvSpPr>
          <p:cNvPr id="27652" name="TextBox 10"/>
          <p:cNvSpPr txBox="1">
            <a:spLocks noChangeArrowheads="1"/>
          </p:cNvSpPr>
          <p:nvPr/>
        </p:nvSpPr>
        <p:spPr bwMode="auto">
          <a:xfrm>
            <a:off x="214313" y="2465388"/>
            <a:ext cx="83581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/>
              <a:t>Летучая мышь </a:t>
            </a:r>
            <a:r>
              <a:rPr lang="en-US" sz="1100">
                <a:hlinkClick r:id="rId4"/>
              </a:rPr>
              <a:t>http://womanadvice.ru/sites/default/files/27/2016-08-28_2320/letuchaya_mysh_primety.jpg</a:t>
            </a:r>
            <a:r>
              <a:rPr lang="ru-RU" sz="1100"/>
              <a:t> </a:t>
            </a:r>
          </a:p>
        </p:txBody>
      </p:sp>
      <p:sp>
        <p:nvSpPr>
          <p:cNvPr id="27653" name="TextBox 11"/>
          <p:cNvSpPr txBox="1">
            <a:spLocks noChangeArrowheads="1"/>
          </p:cNvSpPr>
          <p:nvPr/>
        </p:nvSpPr>
        <p:spPr bwMode="auto">
          <a:xfrm>
            <a:off x="214313" y="2763838"/>
            <a:ext cx="800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Лиса </a:t>
            </a:r>
            <a:r>
              <a:rPr lang="en-US" sz="1200">
                <a:hlinkClick r:id="rId5"/>
              </a:rPr>
              <a:t>https://s-media-cache-ak0.pinimg.com/564x/aa/32/3e/aa323e90cfbf7b3adc728f1ff59e9a11.jpg</a:t>
            </a:r>
            <a:r>
              <a:rPr lang="ru-RU" sz="1200"/>
              <a:t> </a:t>
            </a:r>
          </a:p>
        </p:txBody>
      </p:sp>
      <p:sp>
        <p:nvSpPr>
          <p:cNvPr id="27654" name="TextBox 12"/>
          <p:cNvSpPr txBox="1">
            <a:spLocks noChangeArrowheads="1"/>
          </p:cNvSpPr>
          <p:nvPr/>
        </p:nvSpPr>
        <p:spPr bwMode="auto">
          <a:xfrm>
            <a:off x="214313" y="3076575"/>
            <a:ext cx="8429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Муравейник </a:t>
            </a:r>
            <a:r>
              <a:rPr lang="en-US" sz="1200">
                <a:hlinkClick r:id="rId6"/>
              </a:rPr>
              <a:t>http://nasekomyh.ru/wp-content/uploads/2016/01/TSolikalicheskii-muraveynik.jpg</a:t>
            </a:r>
            <a:r>
              <a:rPr lang="ru-RU" sz="1200"/>
              <a:t> </a:t>
            </a:r>
          </a:p>
        </p:txBody>
      </p:sp>
      <p:sp>
        <p:nvSpPr>
          <p:cNvPr id="27655" name="TextBox 13"/>
          <p:cNvSpPr txBox="1">
            <a:spLocks noChangeArrowheads="1"/>
          </p:cNvSpPr>
          <p:nvPr/>
        </p:nvSpPr>
        <p:spPr bwMode="auto">
          <a:xfrm>
            <a:off x="214313" y="3390900"/>
            <a:ext cx="8286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Божья коровка </a:t>
            </a:r>
            <a:r>
              <a:rPr lang="en-US" sz="1200">
                <a:hlinkClick r:id="rId7"/>
              </a:rPr>
              <a:t>http://blog.vetatlas.ru/wp-content/uploads/korovka.jpg</a:t>
            </a:r>
            <a:r>
              <a:rPr lang="ru-RU" sz="1200"/>
              <a:t> </a:t>
            </a:r>
          </a:p>
        </p:txBody>
      </p:sp>
      <p:sp>
        <p:nvSpPr>
          <p:cNvPr id="27656" name="TextBox 7"/>
          <p:cNvSpPr txBox="1">
            <a:spLocks noChangeArrowheads="1"/>
          </p:cNvSpPr>
          <p:nvPr/>
        </p:nvSpPr>
        <p:spPr bwMode="auto">
          <a:xfrm>
            <a:off x="214313" y="3703638"/>
            <a:ext cx="8143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Синица </a:t>
            </a:r>
            <a:r>
              <a:rPr lang="en-US" sz="1200">
                <a:hlinkClick r:id="rId8"/>
              </a:rPr>
              <a:t>http://allforchildren.ru/birds/img/bird25.jpg</a:t>
            </a:r>
            <a:r>
              <a:rPr lang="ru-RU" sz="1200"/>
              <a:t>  </a:t>
            </a:r>
          </a:p>
        </p:txBody>
      </p:sp>
      <p:sp>
        <p:nvSpPr>
          <p:cNvPr id="27657" name="TextBox 8"/>
          <p:cNvSpPr txBox="1">
            <a:spLocks noChangeArrowheads="1"/>
          </p:cNvSpPr>
          <p:nvPr/>
        </p:nvSpPr>
        <p:spPr bwMode="auto">
          <a:xfrm>
            <a:off x="214313" y="4016375"/>
            <a:ext cx="8286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Грач </a:t>
            </a:r>
            <a:r>
              <a:rPr lang="en-US" sz="1200">
                <a:hlinkClick r:id="rId9"/>
              </a:rPr>
              <a:t>http://irkipedia.ru/sites/default/files/196grach.jpg</a:t>
            </a:r>
            <a:r>
              <a:rPr lang="ru-RU" sz="1200"/>
              <a:t> </a:t>
            </a:r>
          </a:p>
        </p:txBody>
      </p:sp>
      <p:sp>
        <p:nvSpPr>
          <p:cNvPr id="27658" name="TextBox 9"/>
          <p:cNvSpPr txBox="1">
            <a:spLocks noChangeArrowheads="1"/>
          </p:cNvSpPr>
          <p:nvPr/>
        </p:nvSpPr>
        <p:spPr bwMode="auto">
          <a:xfrm>
            <a:off x="214313" y="1466850"/>
            <a:ext cx="8715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Ворона </a:t>
            </a:r>
            <a:r>
              <a:rPr lang="en-US" sz="1200">
                <a:hlinkClick r:id="rId10"/>
              </a:rPr>
              <a:t>http://nashzeleniymir.ru/wp-content/uploads/2016/07/%D0%92%D0%BE%D1%80%D0%BE%D0%BD%D0%B0-%D1%84%D0%BE%D1%82%D0%BE-1024x750.jpg</a:t>
            </a:r>
            <a:r>
              <a:rPr lang="ru-RU" sz="1200"/>
              <a:t> </a:t>
            </a:r>
          </a:p>
        </p:txBody>
      </p:sp>
      <p:sp>
        <p:nvSpPr>
          <p:cNvPr id="27659" name="TextBox 10"/>
          <p:cNvSpPr txBox="1">
            <a:spLocks noChangeArrowheads="1"/>
          </p:cNvSpPr>
          <p:nvPr/>
        </p:nvSpPr>
        <p:spPr bwMode="auto">
          <a:xfrm>
            <a:off x="214313" y="214313"/>
            <a:ext cx="8143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Дятел </a:t>
            </a:r>
            <a:r>
              <a:rPr lang="en-US" sz="1200">
                <a:hlinkClick r:id="rId11"/>
              </a:rPr>
              <a:t>http://nature.sfu-kras.ru/files/nature/%D0%B4%D1%8F%D1%82%D0%B5%D0%BB.jpg</a:t>
            </a:r>
            <a:r>
              <a:rPr lang="ru-RU" sz="1200"/>
              <a:t> </a:t>
            </a:r>
          </a:p>
        </p:txBody>
      </p:sp>
      <p:sp>
        <p:nvSpPr>
          <p:cNvPr id="27660" name="TextBox 11"/>
          <p:cNvSpPr txBox="1">
            <a:spLocks noChangeArrowheads="1"/>
          </p:cNvSpPr>
          <p:nvPr/>
        </p:nvSpPr>
        <p:spPr bwMode="auto">
          <a:xfrm>
            <a:off x="214313" y="1966913"/>
            <a:ext cx="8643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Эмблема Всемирного фонда охраны дикой природы </a:t>
            </a:r>
            <a:r>
              <a:rPr lang="en-US" sz="1200">
                <a:hlinkClick r:id="rId12"/>
              </a:rPr>
              <a:t>https://i0.wp.com/bezformata.ru/content/Images/000/013/501/image13501590.gif</a:t>
            </a:r>
            <a:r>
              <a:rPr lang="ru-RU" sz="1200"/>
              <a:t>  </a:t>
            </a:r>
          </a:p>
        </p:txBody>
      </p:sp>
      <p:sp>
        <p:nvSpPr>
          <p:cNvPr id="27661" name="TextBox 12"/>
          <p:cNvSpPr txBox="1">
            <a:spLocks noChangeArrowheads="1"/>
          </p:cNvSpPr>
          <p:nvPr/>
        </p:nvSpPr>
        <p:spPr bwMode="auto">
          <a:xfrm>
            <a:off x="214313" y="1154113"/>
            <a:ext cx="8501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Панда </a:t>
            </a:r>
            <a:r>
              <a:rPr lang="en-US" sz="1200">
                <a:hlinkClick r:id="rId13"/>
              </a:rPr>
              <a:t>http://ekd.me/wp-content/uploads/2016/09/giant-panda-shutterstock_86500690.jpg</a:t>
            </a:r>
            <a:r>
              <a:rPr lang="ru-RU" sz="1200"/>
              <a:t> </a:t>
            </a:r>
          </a:p>
        </p:txBody>
      </p:sp>
      <p:sp>
        <p:nvSpPr>
          <p:cNvPr id="27662" name="TextBox 6"/>
          <p:cNvSpPr txBox="1">
            <a:spLocks noChangeArrowheads="1"/>
          </p:cNvSpPr>
          <p:nvPr/>
        </p:nvSpPr>
        <p:spPr bwMode="auto">
          <a:xfrm>
            <a:off x="214313" y="4330700"/>
            <a:ext cx="8501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Белка </a:t>
            </a:r>
            <a:r>
              <a:rPr lang="en-US" sz="1200">
                <a:hlinkClick r:id="rId14"/>
              </a:rPr>
              <a:t>http://copypast.ru/uploads/posts/thumbs/1264355811_belka5.jpg</a:t>
            </a:r>
            <a:r>
              <a:rPr lang="ru-RU" sz="1200"/>
              <a:t> </a:t>
            </a:r>
          </a:p>
        </p:txBody>
      </p:sp>
      <p:sp>
        <p:nvSpPr>
          <p:cNvPr id="27663" name="TextBox 7"/>
          <p:cNvSpPr txBox="1">
            <a:spLocks noChangeArrowheads="1"/>
          </p:cNvSpPr>
          <p:nvPr/>
        </p:nvSpPr>
        <p:spPr bwMode="auto">
          <a:xfrm>
            <a:off x="214313" y="4643438"/>
            <a:ext cx="8429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Ёж </a:t>
            </a:r>
            <a:r>
              <a:rPr lang="en-US" sz="1200">
                <a:hlinkClick r:id="rId15"/>
              </a:rPr>
              <a:t>http://nashzeleniymir.ru/wp-content/uploads/2016/07/%D0%95%D0%B6-%D1%84%D0%BE%D1%82%D0%BE.jpg</a:t>
            </a:r>
            <a:r>
              <a:rPr lang="ru-RU" sz="1200"/>
              <a:t> </a:t>
            </a: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501090" y="4643452"/>
            <a:ext cx="428628" cy="285752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142875" y="214313"/>
            <a:ext cx="857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/>
              <a:t>Бабочка крапивница </a:t>
            </a:r>
            <a:r>
              <a:rPr lang="en-US" sz="1200" dirty="0">
                <a:hlinkClick r:id="rId2"/>
              </a:rPr>
              <a:t>http://wildfrontier.ru/wp-content/uploads/2016/03/Babochka-krapivnitsa2.jpg</a:t>
            </a:r>
            <a:r>
              <a:rPr lang="ru-RU" sz="1200" dirty="0"/>
              <a:t> 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142875" y="496888"/>
            <a:ext cx="8429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/>
              <a:t>Гусеница бабочки крапивницы </a:t>
            </a:r>
            <a:r>
              <a:rPr lang="en-US" sz="1200" dirty="0">
                <a:hlinkClick r:id="rId3"/>
              </a:rPr>
              <a:t>http://ecologyproblems.ru/images/cat4/32.jpg</a:t>
            </a:r>
            <a:r>
              <a:rPr lang="ru-RU" sz="1200" dirty="0"/>
              <a:t> 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142875" y="779463"/>
            <a:ext cx="8215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/>
              <a:t>Куколка бабочки крапивницы </a:t>
            </a:r>
            <a:r>
              <a:rPr lang="en-US" sz="1200" dirty="0">
                <a:hlinkClick r:id="rId4"/>
              </a:rPr>
              <a:t>http://wildfrontier.ru/wp-content/uploads/2016/03/Babochka-krapivnitsa9.jpg</a:t>
            </a:r>
            <a:r>
              <a:rPr lang="ru-RU" sz="1200" dirty="0"/>
              <a:t> </a:t>
            </a: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142875" y="1062038"/>
            <a:ext cx="5214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/>
              <a:t>Яйцо бабочки крапивницы </a:t>
            </a:r>
            <a:r>
              <a:rPr lang="en-US" sz="1200" dirty="0">
                <a:hlinkClick r:id="rId5"/>
              </a:rPr>
              <a:t>http://www.danaida.ru/obsh/22.jpg</a:t>
            </a:r>
            <a:r>
              <a:rPr lang="ru-RU" sz="1200" dirty="0"/>
              <a:t> </a:t>
            </a:r>
          </a:p>
        </p:txBody>
      </p:sp>
      <p:sp>
        <p:nvSpPr>
          <p:cNvPr id="28678" name="TextBox 9"/>
          <p:cNvSpPr txBox="1">
            <a:spLocks noChangeArrowheads="1"/>
          </p:cNvSpPr>
          <p:nvPr/>
        </p:nvSpPr>
        <p:spPr bwMode="auto">
          <a:xfrm>
            <a:off x="142875" y="1627188"/>
            <a:ext cx="8358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Сова </a:t>
            </a:r>
            <a:r>
              <a:rPr lang="en-US" sz="1200">
                <a:hlinkClick r:id="rId6"/>
              </a:rPr>
              <a:t>http://crosti.ru/patterns/00/07/10/bb3a552beb/picture.jpg</a:t>
            </a:r>
            <a:r>
              <a:rPr lang="ru-RU" sz="1200"/>
              <a:t> </a:t>
            </a:r>
          </a:p>
        </p:txBody>
      </p:sp>
      <p:sp>
        <p:nvSpPr>
          <p:cNvPr id="28679" name="TextBox 10"/>
          <p:cNvSpPr txBox="1">
            <a:spLocks noChangeArrowheads="1"/>
          </p:cNvSpPr>
          <p:nvPr/>
        </p:nvSpPr>
        <p:spPr bwMode="auto">
          <a:xfrm>
            <a:off x="142875" y="2474913"/>
            <a:ext cx="8429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Поползень </a:t>
            </a:r>
            <a:r>
              <a:rPr lang="en-US" sz="1200">
                <a:hlinkClick r:id="rId7"/>
              </a:rPr>
              <a:t>https://zoomet.ru/images/stories/mal/foto215.jpg</a:t>
            </a:r>
            <a:r>
              <a:rPr lang="ru-RU" sz="1200"/>
              <a:t> </a:t>
            </a:r>
          </a:p>
        </p:txBody>
      </p:sp>
      <p:sp>
        <p:nvSpPr>
          <p:cNvPr id="28680" name="TextBox 11"/>
          <p:cNvSpPr txBox="1">
            <a:spLocks noChangeArrowheads="1"/>
          </p:cNvSpPr>
          <p:nvPr/>
        </p:nvSpPr>
        <p:spPr bwMode="auto">
          <a:xfrm>
            <a:off x="142875" y="1909763"/>
            <a:ext cx="8643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Голубянка </a:t>
            </a:r>
            <a:r>
              <a:rPr lang="en-US" sz="1200">
                <a:hlinkClick r:id="rId8"/>
              </a:rPr>
              <a:t>http://www.danaida.ru/sem5/75.jpg</a:t>
            </a:r>
            <a:r>
              <a:rPr lang="ru-RU" sz="1200"/>
              <a:t> </a:t>
            </a:r>
          </a:p>
        </p:txBody>
      </p:sp>
      <p:sp>
        <p:nvSpPr>
          <p:cNvPr id="28681" name="TextBox 12"/>
          <p:cNvSpPr txBox="1">
            <a:spLocks noChangeArrowheads="1"/>
          </p:cNvSpPr>
          <p:nvPr/>
        </p:nvSpPr>
        <p:spPr bwMode="auto">
          <a:xfrm>
            <a:off x="142875" y="2192338"/>
            <a:ext cx="857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Бабочка пестрянка </a:t>
            </a:r>
            <a:r>
              <a:rPr lang="en-US" sz="1200">
                <a:hlinkClick r:id="rId9"/>
              </a:rPr>
              <a:t>http://nyurochka.ru/wp-content/uploads/2012/05/babochka-pestryanka.png</a:t>
            </a:r>
            <a:r>
              <a:rPr lang="ru-RU" sz="1200"/>
              <a:t> </a:t>
            </a:r>
          </a:p>
        </p:txBody>
      </p:sp>
      <p:sp>
        <p:nvSpPr>
          <p:cNvPr id="28682" name="TextBox 13"/>
          <p:cNvSpPr txBox="1">
            <a:spLocks noChangeArrowheads="1"/>
          </p:cNvSpPr>
          <p:nvPr/>
        </p:nvSpPr>
        <p:spPr bwMode="auto">
          <a:xfrm>
            <a:off x="142875" y="1344613"/>
            <a:ext cx="7715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Правила поведения ребёнка в лесу </a:t>
            </a:r>
            <a:r>
              <a:rPr lang="en-US" sz="1200">
                <a:hlinkClick r:id="rId10"/>
              </a:rPr>
              <a:t>http://wjday.ru/pravila-povedeniya-rebenka-v-lesu.html</a:t>
            </a:r>
            <a:r>
              <a:rPr lang="ru-RU" sz="1200"/>
              <a:t> </a:t>
            </a:r>
          </a:p>
        </p:txBody>
      </p:sp>
      <p:sp>
        <p:nvSpPr>
          <p:cNvPr id="28683" name="TextBox 14"/>
          <p:cNvSpPr txBox="1">
            <a:spLocks noChangeArrowheads="1"/>
          </p:cNvSpPr>
          <p:nvPr/>
        </p:nvSpPr>
        <p:spPr bwMode="auto">
          <a:xfrm>
            <a:off x="142875" y="2757488"/>
            <a:ext cx="857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Загадки о лекарственных растениях </a:t>
            </a:r>
            <a:r>
              <a:rPr lang="en-US" sz="1200">
                <a:hlinkClick r:id="rId11"/>
              </a:rPr>
              <a:t>https://www.stihi.ru/2012/01/04/1065</a:t>
            </a:r>
            <a:r>
              <a:rPr lang="ru-RU" sz="1200"/>
              <a:t> </a:t>
            </a:r>
          </a:p>
        </p:txBody>
      </p:sp>
      <p:sp>
        <p:nvSpPr>
          <p:cNvPr id="28684" name="TextBox 14"/>
          <p:cNvSpPr txBox="1">
            <a:spLocks noChangeArrowheads="1"/>
          </p:cNvSpPr>
          <p:nvPr/>
        </p:nvSpPr>
        <p:spPr bwMode="auto">
          <a:xfrm>
            <a:off x="142875" y="3322638"/>
            <a:ext cx="8572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Подорожник </a:t>
            </a:r>
            <a:r>
              <a:rPr lang="en-US" sz="1200">
                <a:hlinkClick r:id="rId12"/>
              </a:rPr>
              <a:t>https://1.bp.blogspot.com/-OzW3AdbU6-k/V3oMHP4AagI/AAAAAAAAGyo/LRXm5zuVcCIWcCNceY7tGOT3uvgQGV2uACLcB/s1600/55cca3d11f12f.png</a:t>
            </a:r>
            <a:r>
              <a:rPr lang="ru-RU" sz="1200"/>
              <a:t> </a:t>
            </a:r>
          </a:p>
        </p:txBody>
      </p:sp>
      <p:sp>
        <p:nvSpPr>
          <p:cNvPr id="28685" name="TextBox 15"/>
          <p:cNvSpPr txBox="1">
            <a:spLocks noChangeArrowheads="1"/>
          </p:cNvSpPr>
          <p:nvPr/>
        </p:nvSpPr>
        <p:spPr bwMode="auto">
          <a:xfrm>
            <a:off x="142875" y="3790950"/>
            <a:ext cx="84296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Ромашка </a:t>
            </a:r>
            <a:r>
              <a:rPr lang="en-US" sz="1200">
                <a:hlinkClick r:id="rId13"/>
              </a:rPr>
              <a:t>http://zorsokol.ru/wp-content/uploads/2016/09/aptechnaya-romashka-1.jpg</a:t>
            </a:r>
            <a:r>
              <a:rPr lang="ru-RU" sz="1200"/>
              <a:t> </a:t>
            </a:r>
          </a:p>
        </p:txBody>
      </p:sp>
      <p:sp>
        <p:nvSpPr>
          <p:cNvPr id="28686" name="TextBox 16"/>
          <p:cNvSpPr txBox="1">
            <a:spLocks noChangeArrowheads="1"/>
          </p:cNvSpPr>
          <p:nvPr/>
        </p:nvSpPr>
        <p:spPr bwMode="auto">
          <a:xfrm>
            <a:off x="142875" y="3040063"/>
            <a:ext cx="857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Горчица </a:t>
            </a:r>
            <a:r>
              <a:rPr lang="en-US" sz="1200">
                <a:hlinkClick r:id="rId14"/>
              </a:rPr>
              <a:t>http://st.depositphotos.com/1801791/4850/i/950/depositphotos_48502721-stock-photo-mustard-blooming-plant.jpg</a:t>
            </a:r>
            <a:r>
              <a:rPr lang="ru-RU" sz="1200"/>
              <a:t> </a:t>
            </a:r>
          </a:p>
        </p:txBody>
      </p:sp>
      <p:sp>
        <p:nvSpPr>
          <p:cNvPr id="28687" name="TextBox 17"/>
          <p:cNvSpPr txBox="1">
            <a:spLocks noChangeArrowheads="1"/>
          </p:cNvSpPr>
          <p:nvPr/>
        </p:nvSpPr>
        <p:spPr bwMode="auto">
          <a:xfrm>
            <a:off x="142875" y="4075113"/>
            <a:ext cx="8501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Мята </a:t>
            </a:r>
            <a:r>
              <a:rPr lang="en-US" sz="1200">
                <a:hlinkClick r:id="rId15"/>
              </a:rPr>
              <a:t>http://cs5.pikabu.ru/images/big_size_comm/2015-11_5/1448085450166954310.png</a:t>
            </a:r>
            <a:r>
              <a:rPr lang="ru-RU" sz="1200"/>
              <a:t> </a:t>
            </a:r>
          </a:p>
        </p:txBody>
      </p:sp>
      <p:sp>
        <p:nvSpPr>
          <p:cNvPr id="28688" name="TextBox 18"/>
          <p:cNvSpPr txBox="1">
            <a:spLocks noChangeArrowheads="1"/>
          </p:cNvSpPr>
          <p:nvPr/>
        </p:nvSpPr>
        <p:spPr bwMode="auto">
          <a:xfrm>
            <a:off x="142875" y="4357688"/>
            <a:ext cx="8643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Зелёная аптека </a:t>
            </a:r>
            <a:r>
              <a:rPr lang="en-US" sz="1200">
                <a:hlinkClick r:id="rId16"/>
              </a:rPr>
              <a:t>https://lh4.ggpht.com/3_cDSWL-wr6WvAQD0RkgA3AB7ymCP1CU4c_riwvf_T184YC6fo3EQtaOWDEIm-sfFTU=w300</a:t>
            </a:r>
            <a:r>
              <a:rPr lang="ru-RU" sz="1200"/>
              <a:t> </a:t>
            </a:r>
          </a:p>
        </p:txBody>
      </p:sp>
      <p:sp>
        <p:nvSpPr>
          <p:cNvPr id="18" name="Управляющая кнопка: настраиваемая 17">
            <a:hlinkClick r:id="" action="ppaction://hlinkshowjump?jump=firstslide" highlightClick="1"/>
          </p:cNvPr>
          <p:cNvSpPr/>
          <p:nvPr/>
        </p:nvSpPr>
        <p:spPr>
          <a:xfrm>
            <a:off x="8643966" y="4643452"/>
            <a:ext cx="285752" cy="285752"/>
          </a:xfrm>
          <a:prstGeom prst="actionButtonBlank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Скругленный прямоугольник 81"/>
          <p:cNvSpPr/>
          <p:nvPr/>
        </p:nvSpPr>
        <p:spPr>
          <a:xfrm>
            <a:off x="214282" y="142858"/>
            <a:ext cx="3286148" cy="7858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214282" y="1160850"/>
            <a:ext cx="3286148" cy="7858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214282" y="2178842"/>
            <a:ext cx="3286148" cy="7858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214282" y="3196834"/>
            <a:ext cx="3286148" cy="7858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214282" y="4214824"/>
            <a:ext cx="3286148" cy="7858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643313" y="214313"/>
            <a:ext cx="4714875" cy="4714875"/>
          </a:xfrm>
          <a:prstGeom prst="ellipse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ольцо 4"/>
          <p:cNvSpPr/>
          <p:nvPr/>
        </p:nvSpPr>
        <p:spPr>
          <a:xfrm flipH="1">
            <a:off x="3571868" y="142858"/>
            <a:ext cx="4857784" cy="4857784"/>
          </a:xfrm>
          <a:prstGeom prst="donut">
            <a:avLst>
              <a:gd name="adj" fmla="val 1278"/>
            </a:avLst>
          </a:prstGeom>
          <a:solidFill>
            <a:srgbClr val="006600"/>
          </a:solidFill>
          <a:ln>
            <a:solidFill>
              <a:srgbClr val="0099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Ромб 15"/>
          <p:cNvSpPr/>
          <p:nvPr/>
        </p:nvSpPr>
        <p:spPr>
          <a:xfrm>
            <a:off x="5715008" y="2786064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Ромб 17"/>
          <p:cNvSpPr/>
          <p:nvPr/>
        </p:nvSpPr>
        <p:spPr>
          <a:xfrm rot="19027443">
            <a:off x="6339051" y="2503879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20153107">
            <a:off x="7115655" y="2829390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Ромб 20"/>
          <p:cNvSpPr/>
          <p:nvPr/>
        </p:nvSpPr>
        <p:spPr>
          <a:xfrm rot="16200000">
            <a:off x="6715140" y="1857370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Ромб 21"/>
          <p:cNvSpPr/>
          <p:nvPr/>
        </p:nvSpPr>
        <p:spPr>
          <a:xfrm rot="16200000">
            <a:off x="4786314" y="1857370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Ромб 22"/>
          <p:cNvSpPr/>
          <p:nvPr/>
        </p:nvSpPr>
        <p:spPr>
          <a:xfrm>
            <a:off x="5715008" y="928676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Ромб 23"/>
          <p:cNvSpPr/>
          <p:nvPr/>
        </p:nvSpPr>
        <p:spPr>
          <a:xfrm rot="2639927">
            <a:off x="5059482" y="2498320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Ромб 24"/>
          <p:cNvSpPr/>
          <p:nvPr/>
        </p:nvSpPr>
        <p:spPr>
          <a:xfrm rot="13821411">
            <a:off x="6375977" y="1247303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 rot="1510152">
            <a:off x="7129772" y="1629063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rot="17648731">
            <a:off x="4119433" y="2823190"/>
            <a:ext cx="706225" cy="718036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rot="20361908">
            <a:off x="5018161" y="3660853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1222776">
            <a:off x="6245666" y="3745349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rot="20153107">
            <a:off x="4186697" y="1614944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rot="20605737">
            <a:off x="6302111" y="801399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1612669">
            <a:off x="5051425" y="765175"/>
            <a:ext cx="714375" cy="714375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Шестиугольник 34"/>
          <p:cNvSpPr/>
          <p:nvPr/>
        </p:nvSpPr>
        <p:spPr>
          <a:xfrm rot="348608">
            <a:off x="7170885" y="888543"/>
            <a:ext cx="647317" cy="568568"/>
          </a:xfrm>
          <a:prstGeom prst="hexagon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Шестиугольник 38"/>
          <p:cNvSpPr/>
          <p:nvPr/>
        </p:nvSpPr>
        <p:spPr>
          <a:xfrm rot="561002">
            <a:off x="4253344" y="3790993"/>
            <a:ext cx="657612" cy="576261"/>
          </a:xfrm>
          <a:prstGeom prst="hexagon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Шестиугольник 39"/>
          <p:cNvSpPr/>
          <p:nvPr/>
        </p:nvSpPr>
        <p:spPr>
          <a:xfrm rot="21216913">
            <a:off x="7104892" y="3750269"/>
            <a:ext cx="673412" cy="623189"/>
          </a:xfrm>
          <a:prstGeom prst="hexagon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Шестиугольник 40"/>
          <p:cNvSpPr/>
          <p:nvPr/>
        </p:nvSpPr>
        <p:spPr>
          <a:xfrm rot="20714513">
            <a:off x="4211225" y="787967"/>
            <a:ext cx="657909" cy="617930"/>
          </a:xfrm>
          <a:prstGeom prst="hexagon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Ромб 19"/>
          <p:cNvSpPr/>
          <p:nvPr/>
        </p:nvSpPr>
        <p:spPr>
          <a:xfrm rot="18859111">
            <a:off x="5068441" y="1203594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75" name="TextBox 4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143500" y="1643063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sp>
        <p:nvSpPr>
          <p:cNvPr id="43" name="Равнобедренный треугольник 42"/>
          <p:cNvSpPr/>
          <p:nvPr/>
        </p:nvSpPr>
        <p:spPr>
          <a:xfrm>
            <a:off x="5786446" y="4500576"/>
            <a:ext cx="428628" cy="357190"/>
          </a:xfrm>
          <a:prstGeom prst="triangle">
            <a:avLst/>
          </a:prstGeom>
          <a:solidFill>
            <a:srgbClr val="C0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Равнобедренный треугольник 43"/>
          <p:cNvSpPr/>
          <p:nvPr/>
        </p:nvSpPr>
        <p:spPr>
          <a:xfrm rot="5400000">
            <a:off x="3679025" y="2393155"/>
            <a:ext cx="428628" cy="357190"/>
          </a:xfrm>
          <a:prstGeom prst="triangle">
            <a:avLst/>
          </a:prstGeom>
          <a:solidFill>
            <a:srgbClr val="C0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 rot="16200000">
            <a:off x="7893867" y="2393155"/>
            <a:ext cx="428628" cy="357190"/>
          </a:xfrm>
          <a:prstGeom prst="triangle">
            <a:avLst/>
          </a:prstGeom>
          <a:solidFill>
            <a:srgbClr val="C0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Равнобедренный треугольник 45"/>
          <p:cNvSpPr/>
          <p:nvPr/>
        </p:nvSpPr>
        <p:spPr>
          <a:xfrm flipV="1">
            <a:off x="5786446" y="285734"/>
            <a:ext cx="428628" cy="357190"/>
          </a:xfrm>
          <a:prstGeom prst="triangle">
            <a:avLst/>
          </a:prstGeom>
          <a:solidFill>
            <a:srgbClr val="C0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88" name="TextBox 4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072063" y="2928938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sp>
        <p:nvSpPr>
          <p:cNvPr id="4189" name="TextBox 4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357938" y="28575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sp>
        <p:nvSpPr>
          <p:cNvPr id="4190" name="TextBox 50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357938" y="17145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191" name="TextBox 51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857750" y="2286000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sp>
        <p:nvSpPr>
          <p:cNvPr id="4192" name="TextBox 52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786563" y="22860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193" name="TextBox 53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5786438" y="1357313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sp>
        <p:nvSpPr>
          <p:cNvPr id="4194" name="TextBox 54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5786438" y="3214688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sp>
        <p:nvSpPr>
          <p:cNvPr id="4195" name="TextBox 55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7215188" y="28575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196" name="TextBox 56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7215188" y="17145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197" name="TextBox 57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6429375" y="857250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sp>
        <p:nvSpPr>
          <p:cNvPr id="4198" name="TextBox 58">
            <a:hlinkClick r:id="rId14" action="ppaction://hlinksldjump"/>
          </p:cNvPr>
          <p:cNvSpPr txBox="1">
            <a:spLocks noChangeArrowheads="1"/>
          </p:cNvSpPr>
          <p:nvPr/>
        </p:nvSpPr>
        <p:spPr bwMode="auto">
          <a:xfrm>
            <a:off x="5143500" y="785813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sp>
        <p:nvSpPr>
          <p:cNvPr id="4199" name="TextBox 59">
            <a:hlinkClick r:id="rId15" action="ppaction://hlinksldjump"/>
          </p:cNvPr>
          <p:cNvSpPr txBox="1">
            <a:spLocks noChangeArrowheads="1"/>
          </p:cNvSpPr>
          <p:nvPr/>
        </p:nvSpPr>
        <p:spPr bwMode="auto">
          <a:xfrm>
            <a:off x="7286625" y="857250"/>
            <a:ext cx="357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200" name="TextBox 60">
            <a:hlinkClick r:id="rId16" action="ppaction://hlinksldjump"/>
          </p:cNvPr>
          <p:cNvSpPr txBox="1">
            <a:spLocks noChangeArrowheads="1"/>
          </p:cNvSpPr>
          <p:nvPr/>
        </p:nvSpPr>
        <p:spPr bwMode="auto">
          <a:xfrm>
            <a:off x="4286250" y="1714500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sp>
        <p:nvSpPr>
          <p:cNvPr id="4201" name="TextBox 61">
            <a:hlinkClick r:id="rId17" action="ppaction://hlinksldjump"/>
          </p:cNvPr>
          <p:cNvSpPr txBox="1">
            <a:spLocks noChangeArrowheads="1"/>
          </p:cNvSpPr>
          <p:nvPr/>
        </p:nvSpPr>
        <p:spPr bwMode="auto">
          <a:xfrm>
            <a:off x="4214813" y="28575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sp>
        <p:nvSpPr>
          <p:cNvPr id="4202" name="TextBox 62">
            <a:hlinkClick r:id="rId18" action="ppaction://hlinksldjump"/>
          </p:cNvPr>
          <p:cNvSpPr txBox="1">
            <a:spLocks noChangeArrowheads="1"/>
          </p:cNvSpPr>
          <p:nvPr/>
        </p:nvSpPr>
        <p:spPr bwMode="auto">
          <a:xfrm>
            <a:off x="5143500" y="3714750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sp>
        <p:nvSpPr>
          <p:cNvPr id="4203" name="TextBox 63">
            <a:hlinkClick r:id="rId19" action="ppaction://hlinksldjump"/>
          </p:cNvPr>
          <p:cNvSpPr txBox="1">
            <a:spLocks noChangeArrowheads="1"/>
          </p:cNvSpPr>
          <p:nvPr/>
        </p:nvSpPr>
        <p:spPr bwMode="auto">
          <a:xfrm>
            <a:off x="6357938" y="3786188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sp>
        <p:nvSpPr>
          <p:cNvPr id="4204" name="TextBox 64">
            <a:hlinkClick r:id="rId20" action="ppaction://hlinksldjump"/>
          </p:cNvPr>
          <p:cNvSpPr txBox="1">
            <a:spLocks noChangeArrowheads="1"/>
          </p:cNvSpPr>
          <p:nvPr/>
        </p:nvSpPr>
        <p:spPr bwMode="auto">
          <a:xfrm>
            <a:off x="4357688" y="785813"/>
            <a:ext cx="357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sp>
        <p:nvSpPr>
          <p:cNvPr id="4205" name="TextBox 65">
            <a:hlinkClick r:id="rId21" action="ppaction://hlinksldjump"/>
          </p:cNvPr>
          <p:cNvSpPr txBox="1">
            <a:spLocks noChangeArrowheads="1"/>
          </p:cNvSpPr>
          <p:nvPr/>
        </p:nvSpPr>
        <p:spPr bwMode="auto">
          <a:xfrm>
            <a:off x="4286250" y="3786188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sp>
        <p:nvSpPr>
          <p:cNvPr id="4206" name="TextBox 66">
            <a:hlinkClick r:id="rId22" action="ppaction://hlinksldjump"/>
          </p:cNvPr>
          <p:cNvSpPr txBox="1">
            <a:spLocks noChangeArrowheads="1"/>
          </p:cNvSpPr>
          <p:nvPr/>
        </p:nvSpPr>
        <p:spPr bwMode="auto">
          <a:xfrm>
            <a:off x="7215188" y="3786188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sp>
        <p:nvSpPr>
          <p:cNvPr id="72" name="Ромб 71"/>
          <p:cNvSpPr/>
          <p:nvPr/>
        </p:nvSpPr>
        <p:spPr>
          <a:xfrm>
            <a:off x="357158" y="1214428"/>
            <a:ext cx="285752" cy="571504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57158" y="3429006"/>
            <a:ext cx="357190" cy="357190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57158" y="2357436"/>
            <a:ext cx="357190" cy="357190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Шестиугольник 74"/>
          <p:cNvSpPr/>
          <p:nvPr/>
        </p:nvSpPr>
        <p:spPr>
          <a:xfrm>
            <a:off x="357158" y="4357700"/>
            <a:ext cx="428628" cy="428628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Ромб 70"/>
          <p:cNvSpPr/>
          <p:nvPr/>
        </p:nvSpPr>
        <p:spPr>
          <a:xfrm>
            <a:off x="357158" y="285734"/>
            <a:ext cx="285752" cy="571504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Умножение 90">
            <a:hlinkClick r:id="" action="ppaction://hlinkshowjump?jump=endshow" highlightClick="1"/>
          </p:cNvPr>
          <p:cNvSpPr/>
          <p:nvPr/>
        </p:nvSpPr>
        <p:spPr>
          <a:xfrm>
            <a:off x="8572528" y="4643452"/>
            <a:ext cx="428628" cy="357190"/>
          </a:xfrm>
          <a:prstGeom prst="mathMultiply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857224" y="1285866"/>
            <a:ext cx="2214551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Знаешь ли ты?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57250" y="285750"/>
            <a:ext cx="25717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Экология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57224" y="2285998"/>
            <a:ext cx="2357454" cy="461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Зелёная аптека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57250" y="4357688"/>
            <a:ext cx="21431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Это важно!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57224" y="3357568"/>
            <a:ext cx="23574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Тайны природы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4"/>
                  </p:tgtEl>
                </p:cond>
              </p:nextCondLst>
            </p:seq>
          </p:childTnLst>
        </p:cTn>
      </p:par>
    </p:tnLst>
    <p:bldLst>
      <p:bldP spid="4175" grpId="0"/>
      <p:bldP spid="4188" grpId="0"/>
      <p:bldP spid="4189" grpId="0"/>
      <p:bldP spid="4190" grpId="0"/>
      <p:bldP spid="4191" grpId="0"/>
      <p:bldP spid="4192" grpId="0"/>
      <p:bldP spid="4193" grpId="0"/>
      <p:bldP spid="4194" grpId="0"/>
      <p:bldP spid="4195" grpId="0"/>
      <p:bldP spid="4196" grpId="0"/>
      <p:bldP spid="4197" grpId="0"/>
      <p:bldP spid="4198" grpId="0"/>
      <p:bldP spid="4199" grpId="0"/>
      <p:bldP spid="4200" grpId="0"/>
      <p:bldP spid="4201" grpId="0"/>
      <p:bldP spid="4202" grpId="0"/>
      <p:bldP spid="4203" grpId="0"/>
      <p:bldP spid="4204" grpId="0"/>
      <p:bldP spid="4205" grpId="0"/>
      <p:bldP spid="42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омб 4"/>
          <p:cNvSpPr/>
          <p:nvPr/>
        </p:nvSpPr>
        <p:spPr>
          <a:xfrm>
            <a:off x="8429652" y="214296"/>
            <a:ext cx="428628" cy="1143008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8429625" y="50006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Calibri" pitchFamily="34" charset="0"/>
              </a:rPr>
              <a:t>1</a:t>
            </a:r>
          </a:p>
        </p:txBody>
      </p:sp>
      <p:sp>
        <p:nvSpPr>
          <p:cNvPr id="6152" name="TextBox 5"/>
          <p:cNvSpPr txBox="1">
            <a:spLocks noChangeArrowheads="1"/>
          </p:cNvSpPr>
          <p:nvPr/>
        </p:nvSpPr>
        <p:spPr bwMode="auto">
          <a:xfrm>
            <a:off x="785813" y="500063"/>
            <a:ext cx="7072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85720" y="1285866"/>
            <a:ext cx="357190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Наука о животных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85720" y="2309811"/>
            <a:ext cx="357190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Наука о растениях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85720" y="3333756"/>
            <a:ext cx="350046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Наука о космосе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85720" y="4357700"/>
            <a:ext cx="785818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Наука о бережном отношении к окружающему миру </a:t>
            </a:r>
          </a:p>
        </p:txBody>
      </p:sp>
      <p:pic>
        <p:nvPicPr>
          <p:cNvPr id="6154" name="Picture 10" descr="https://www.primeschool.ru/wp-content/uploads/2016/03/ekologiya-sos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1214428"/>
            <a:ext cx="3786214" cy="2844190"/>
          </a:xfrm>
          <a:prstGeom prst="roundRect">
            <a:avLst/>
          </a:prstGeom>
          <a:ln w="38100">
            <a:solidFill>
              <a:srgbClr val="006600"/>
            </a:solidFill>
          </a:ln>
          <a:effectLst/>
        </p:spPr>
      </p:pic>
      <p:pic>
        <p:nvPicPr>
          <p:cNvPr id="6166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659777" y="285734"/>
            <a:ext cx="3824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Что такое экология?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429652" y="214296"/>
            <a:ext cx="428628" cy="1143008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8429625" y="50006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2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1142990"/>
            <a:ext cx="278608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1. Красный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58" y="2143122"/>
            <a:ext cx="278608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2. </a:t>
            </a:r>
            <a:r>
              <a:rPr lang="ru-RU" sz="2400" b="1" dirty="0" err="1"/>
              <a:t>Голубой</a:t>
            </a:r>
            <a:r>
              <a:rPr lang="ru-RU" sz="2400" b="1" dirty="0"/>
              <a:t>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7158" y="4143386"/>
            <a:ext cx="278608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4. Желтый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7158" y="3143254"/>
            <a:ext cx="278608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3. Зелёный  </a:t>
            </a:r>
          </a:p>
        </p:txBody>
      </p:sp>
      <p:pic>
        <p:nvPicPr>
          <p:cNvPr id="7186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165187" y="285734"/>
            <a:ext cx="4813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Любимый цвет экологов?</a:t>
            </a:r>
          </a:p>
        </p:txBody>
      </p:sp>
      <p:pic>
        <p:nvPicPr>
          <p:cNvPr id="7188" name="Picture 23" descr="http://topkin.ru/wp-content/uploads/2016/12/01e%60-800x51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1071552"/>
            <a:ext cx="3000375" cy="3087688"/>
          </a:xfrm>
          <a:prstGeom prst="round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429652" y="214296"/>
            <a:ext cx="428628" cy="1143008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8429625" y="50006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3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2262185"/>
            <a:ext cx="2250297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Ископаемые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4214824"/>
            <a:ext cx="6179387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Находящиеся под угрозой исчезновения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3238504"/>
            <a:ext cx="1643074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Редкие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20" y="1285866"/>
            <a:ext cx="321471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Восстановленные</a:t>
            </a:r>
          </a:p>
        </p:txBody>
      </p:sp>
      <p:pic>
        <p:nvPicPr>
          <p:cNvPr id="8202" name="Picture 10" descr="https://www.odbvrn.ru/usersfiles/d0bad180d0b0d181d0bdd0b0d18f-d0bad0bdd0b8d0b3d0b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26670" y="1428742"/>
            <a:ext cx="3266982" cy="2143140"/>
          </a:xfrm>
          <a:prstGeom prst="roundRect">
            <a:avLst/>
          </a:prstGeom>
          <a:ln w="38100">
            <a:solidFill>
              <a:srgbClr val="006600"/>
            </a:solidFill>
          </a:ln>
          <a:effectLst/>
        </p:spPr>
      </p:pic>
      <p:pic>
        <p:nvPicPr>
          <p:cNvPr id="8211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714348" y="214296"/>
            <a:ext cx="7715304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Какие растения и животные описываются в Красной книге?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429652" y="214296"/>
            <a:ext cx="428628" cy="1143008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8429625" y="50006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4</a:t>
            </a:r>
          </a:p>
        </p:txBody>
      </p:sp>
      <p:pic>
        <p:nvPicPr>
          <p:cNvPr id="9226" name="Picture 10" descr="http://ecoportal.su/images/news/5636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1714494"/>
            <a:ext cx="2946400" cy="2357438"/>
          </a:xfrm>
          <a:prstGeom prst="roundRect">
            <a:avLst/>
          </a:prstGeom>
          <a:ln w="38100">
            <a:solidFill>
              <a:srgbClr val="006600"/>
            </a:solidFill>
          </a:ln>
          <a:effectLst/>
        </p:spPr>
      </p:pic>
      <p:pic>
        <p:nvPicPr>
          <p:cNvPr id="9223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214282" y="1696635"/>
            <a:ext cx="4429156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От загрязнения рек, морей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282" y="4214824"/>
            <a:ext cx="678661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5. От загрязнения воздуха выхлопными газами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4282" y="2536032"/>
            <a:ext cx="5214974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От посадки кустарников, деревьев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4282" y="857238"/>
            <a:ext cx="321471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От мусора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214296"/>
            <a:ext cx="771530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От чего надо защищать «Зелёный дом»?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282" y="3375429"/>
            <a:ext cx="528641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От помощи зверям и птицам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омб 7"/>
          <p:cNvSpPr/>
          <p:nvPr/>
        </p:nvSpPr>
        <p:spPr>
          <a:xfrm>
            <a:off x="8501090" y="214296"/>
            <a:ext cx="428628" cy="1071570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8501063" y="428625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1</a:t>
            </a:r>
          </a:p>
        </p:txBody>
      </p:sp>
      <p:pic>
        <p:nvPicPr>
          <p:cNvPr id="10246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Какие птицы улетают осенью на юг?</a:t>
            </a:r>
          </a:p>
        </p:txBody>
      </p:sp>
      <p:pic>
        <p:nvPicPr>
          <p:cNvPr id="9" name="Picture 8" descr="http://allforchildren.ru/birds/img/bird25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00"/>
          <a:stretch>
            <a:fillRect/>
          </a:stretch>
        </p:blipFill>
        <p:spPr bwMode="auto">
          <a:xfrm>
            <a:off x="285720" y="785800"/>
            <a:ext cx="1928826" cy="150019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2" descr="http://nashzeleniymir.ru/wp-content/uploads/2016/07/%D0%92%D0%BE%D1%80%D0%BE%D0%BD%D0%B0-%D1%84%D0%BE%D1%82%D0%BE-1024x750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857238"/>
            <a:ext cx="1928826" cy="141271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2" descr="http://nature.sfu-kras.ru/files/nature/%D0%B4%D1%8F%D1%82%D0%B5%D0%BB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1428742"/>
            <a:ext cx="1428771" cy="214314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0" descr="http://irkipedia.ru/sites/default/files/196grach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92"/>
          <a:stretch>
            <a:fillRect/>
          </a:stretch>
        </p:blipFill>
        <p:spPr bwMode="auto">
          <a:xfrm>
            <a:off x="2500298" y="2071684"/>
            <a:ext cx="2071702" cy="15316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501090" y="214296"/>
            <a:ext cx="428628" cy="1071570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8429625" y="500063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2</a:t>
            </a:r>
          </a:p>
        </p:txBody>
      </p:sp>
      <p:pic>
        <p:nvPicPr>
          <p:cNvPr id="11270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Какие животные не спят ночью?</a:t>
            </a:r>
          </a:p>
        </p:txBody>
      </p:sp>
      <p:pic>
        <p:nvPicPr>
          <p:cNvPr id="11273" name="Picture 8" descr="https://s-media-cache-ak0.pinimg.com/564x/aa/32/3e/aa323e90cfbf7b3adc728f1ff59e9a11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524" t="-3513" b="-5396"/>
          <a:stretch>
            <a:fillRect/>
          </a:stretch>
        </p:blipFill>
        <p:spPr bwMode="auto">
          <a:xfrm>
            <a:off x="7143768" y="1739342"/>
            <a:ext cx="1465631" cy="197541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4" name="Picture 12" descr="http://kirov-portal.ru/upload/iblock/99b/99b6055887235818ab6c4538dae34184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8" y="2000246"/>
            <a:ext cx="1678784" cy="1119189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2" name="Picture 12" descr="http://womanadvice.ru/sites/default/files/27/2016-08-28_2320/letuchaya_mysh_primety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1142990"/>
            <a:ext cx="2928958" cy="1102227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5" name="Picture 16" descr="http://worldbirds.ru/images/stories/sova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3143254"/>
            <a:ext cx="1299819" cy="1390211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2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2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730</Words>
  <Application>Microsoft Office PowerPoint</Application>
  <PresentationFormat>Экран (16:9)</PresentationFormat>
  <Paragraphs>170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AGCrownStyle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admin</cp:lastModifiedBy>
  <cp:revision>229</cp:revision>
  <dcterms:created xsi:type="dcterms:W3CDTF">2017-04-14T14:08:30Z</dcterms:created>
  <dcterms:modified xsi:type="dcterms:W3CDTF">2020-05-18T18:23:32Z</dcterms:modified>
</cp:coreProperties>
</file>