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7" r:id="rId9"/>
    <p:sldId id="266" r:id="rId10"/>
    <p:sldId id="271" r:id="rId11"/>
    <p:sldId id="274" r:id="rId12"/>
    <p:sldId id="275" r:id="rId13"/>
    <p:sldId id="269" r:id="rId14"/>
    <p:sldId id="270" r:id="rId15"/>
    <p:sldId id="268" r:id="rId16"/>
    <p:sldId id="276" r:id="rId17"/>
    <p:sldId id="26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22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F8AE4-2973-4763-8F5B-B040BB3D1F50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E89DB-9FDF-4A27-AC9B-3F557558C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08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E89DB-9FDF-4A27-AC9B-3F557558C0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4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1628800"/>
            <a:ext cx="4241304" cy="3240360"/>
          </a:xfrm>
        </p:spPr>
        <p:txBody>
          <a:bodyPr/>
          <a:lstStyle/>
          <a:p>
            <a:pPr algn="ctr"/>
            <a:r>
              <a:rPr lang="ru-RU" sz="5400" dirty="0" smtClean="0"/>
              <a:t>Самуил Яковлевич Маршак 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9" y="404664"/>
            <a:ext cx="4871197" cy="6213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67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50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Угадай </a:t>
            </a:r>
            <a:r>
              <a:rPr lang="ru-RU" sz="2800" dirty="0" smtClean="0">
                <a:ln w="50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героев </a:t>
            </a:r>
            <a:r>
              <a:rPr lang="ru-RU" sz="2800" dirty="0">
                <a:ln w="50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и назови произведение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" y="2132856"/>
            <a:ext cx="8820472" cy="486818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095">
            <a:off x="5761414" y="851796"/>
            <a:ext cx="2862589" cy="28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50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Угадай героев и назови произведение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22" t="-868"/>
          <a:stretch/>
        </p:blipFill>
        <p:spPr>
          <a:xfrm>
            <a:off x="2847453" y="2922164"/>
            <a:ext cx="2605127" cy="1716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05"/>
          <a:stretch/>
        </p:blipFill>
        <p:spPr>
          <a:xfrm>
            <a:off x="5715893" y="4767566"/>
            <a:ext cx="1539609" cy="18966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920" y="4982384"/>
            <a:ext cx="1744091" cy="1681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1256" y="5075751"/>
            <a:ext cx="1631365" cy="15884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"/>
          <a:stretch/>
        </p:blipFill>
        <p:spPr>
          <a:xfrm>
            <a:off x="334623" y="4982384"/>
            <a:ext cx="1681802" cy="16818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844824"/>
            <a:ext cx="2431262" cy="27941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2089" y="5068708"/>
            <a:ext cx="1754556" cy="15954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686" y="2422957"/>
            <a:ext cx="3107472" cy="23306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693">
            <a:off x="6710315" y="645235"/>
            <a:ext cx="1971771" cy="262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5562"/>
            <a:ext cx="7239000" cy="87671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50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Угадай героев и назови произведение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7848872" cy="442725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8657">
            <a:off x="6155947" y="682004"/>
            <a:ext cx="2405063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868" y="18757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 w="500"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Какие вещи сдавала в багаж дама в стихотворении «Багаж</a:t>
            </a:r>
            <a:r>
              <a:rPr lang="ru-RU" sz="2800" dirty="0" smtClean="0">
                <a:ln w="500">
                  <a:solidFill>
                    <a:srgbClr val="002060"/>
                  </a:solidFill>
                </a:ln>
                <a:solidFill>
                  <a:srgbClr val="00B050"/>
                </a:solidFill>
              </a:rPr>
              <a:t>»?</a:t>
            </a:r>
            <a:endParaRPr lang="ru-RU" sz="2800" dirty="0">
              <a:ln w="500">
                <a:solidFill>
                  <a:srgbClr val="00206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902512"/>
            <a:ext cx="8244408" cy="9554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Ответ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: «</a:t>
            </a:r>
            <a:r>
              <a:rPr lang="ru-RU" sz="2400" dirty="0" smtClean="0">
                <a:solidFill>
                  <a:schemeClr val="accent2">
                    <a:lumMod val="25000"/>
                  </a:schemeClr>
                </a:solidFill>
              </a:rPr>
              <a:t>Диван, Чемодан, Саквояж, Картину, Корзину, Картонку И </a:t>
            </a:r>
            <a:r>
              <a:rPr lang="ru-RU" sz="2400" dirty="0">
                <a:solidFill>
                  <a:schemeClr val="accent2">
                    <a:lumMod val="25000"/>
                  </a:schemeClr>
                </a:solidFill>
              </a:rPr>
              <a:t>маленькую собачонку»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68" y="1503238"/>
            <a:ext cx="6350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 w="50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Какими словами оканчиваются такие строчки стихов </a:t>
            </a:r>
            <a:r>
              <a:rPr lang="ru-RU" sz="2800" dirty="0" err="1">
                <a:ln w="50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С.Я.Маршака</a:t>
            </a:r>
            <a:r>
              <a:rPr lang="ru-RU" sz="2800" dirty="0" smtClean="0">
                <a:ln w="500">
                  <a:solidFill>
                    <a:srgbClr val="7030A0"/>
                  </a:solidFill>
                </a:ln>
                <a:solidFill>
                  <a:srgbClr val="0070C0"/>
                </a:solidFill>
              </a:rPr>
              <a:t>:</a:t>
            </a:r>
            <a:endParaRPr lang="ru-RU" sz="2800" dirty="0">
              <a:ln w="500"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337" y="1564423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Не хотел котенок мыться –</a:t>
            </a:r>
          </a:p>
          <a:p>
            <a:pPr algn="ctr"/>
            <a:r>
              <a:rPr lang="ru-RU" sz="2000" dirty="0"/>
              <a:t>Убежал он из корытца</a:t>
            </a:r>
          </a:p>
          <a:p>
            <a:pPr algn="ctr"/>
            <a:r>
              <a:rPr lang="ru-RU" sz="2000" dirty="0"/>
              <a:t>И в углу за сундуком</a:t>
            </a:r>
          </a:p>
          <a:p>
            <a:pPr algn="ctr"/>
            <a:r>
              <a:rPr lang="ru-RU" sz="2000" dirty="0"/>
              <a:t>Начал мыться….  (языком 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4064" y="2917145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Эй, не стойте слишком близко -</a:t>
            </a:r>
          </a:p>
          <a:p>
            <a:pPr algn="ctr"/>
            <a:r>
              <a:rPr lang="ru-RU" sz="2000" dirty="0" smtClean="0"/>
              <a:t>Я </a:t>
            </a:r>
            <a:r>
              <a:rPr lang="ru-RU" sz="2000" dirty="0"/>
              <a:t>тигренок, а не </a:t>
            </a:r>
            <a:r>
              <a:rPr lang="ru-RU" sz="2000" dirty="0" smtClean="0"/>
              <a:t>… (</a:t>
            </a:r>
            <a:r>
              <a:rPr lang="ru-RU" sz="2000" dirty="0"/>
              <a:t>киска</a:t>
            </a:r>
            <a:r>
              <a:rPr lang="ru-RU" sz="2000" dirty="0" smtClean="0"/>
              <a:t>)!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71557" y="305908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Где обедал воробей</a:t>
            </a:r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зоопарке у </a:t>
            </a:r>
            <a:r>
              <a:rPr lang="ru-RU" sz="2000" dirty="0" smtClean="0"/>
              <a:t>…. (</a:t>
            </a:r>
            <a:r>
              <a:rPr lang="ru-RU" sz="2000" dirty="0"/>
              <a:t>зверей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188040" y="155679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dirty="0"/>
              <a:t>У нее у кошки,</a:t>
            </a:r>
          </a:p>
          <a:p>
            <a:pPr algn="ctr"/>
            <a:r>
              <a:rPr lang="ru-RU" sz="2000" dirty="0" smtClean="0"/>
              <a:t>    </a:t>
            </a:r>
            <a:r>
              <a:rPr lang="ru-RU" sz="2000" dirty="0"/>
              <a:t>На ногах сапожки,</a:t>
            </a:r>
          </a:p>
          <a:p>
            <a:pPr algn="ctr"/>
            <a:r>
              <a:rPr lang="ru-RU" sz="2000" dirty="0" smtClean="0"/>
              <a:t>   </a:t>
            </a:r>
            <a:r>
              <a:rPr lang="ru-RU" sz="2000" dirty="0"/>
              <a:t>На ногах сапожки,</a:t>
            </a:r>
          </a:p>
          <a:p>
            <a:pPr algn="ctr"/>
            <a:r>
              <a:rPr lang="ru-RU" sz="2000" dirty="0" smtClean="0"/>
              <a:t>А </a:t>
            </a:r>
            <a:r>
              <a:rPr lang="ru-RU" sz="2000" dirty="0"/>
              <a:t>в ушах </a:t>
            </a:r>
            <a:r>
              <a:rPr lang="ru-RU" sz="2000" dirty="0" smtClean="0"/>
              <a:t>…  </a:t>
            </a:r>
            <a:r>
              <a:rPr lang="ru-RU" sz="2000" dirty="0"/>
              <a:t>(сережки)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16974">
            <a:off x="7212376" y="4218120"/>
            <a:ext cx="1728192" cy="2375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98333">
            <a:off x="2708597" y="4562403"/>
            <a:ext cx="2520280" cy="1878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529">
            <a:off x="395058" y="3952149"/>
            <a:ext cx="2507923" cy="25736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4328" y="4379112"/>
            <a:ext cx="1800201" cy="229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757"/>
            <a:ext cx="72390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8000"/>
                </a:solidFill>
                <a:latin typeface="Bitstream Charter"/>
              </a:rPr>
              <a:t>Синьоры – это важные персоны. О каком синьоре писал Маршак</a:t>
            </a:r>
            <a:r>
              <a:rPr lang="ru-RU" sz="2800" dirty="0" smtClean="0">
                <a:solidFill>
                  <a:srgbClr val="008000"/>
                </a:solidFill>
                <a:latin typeface="Bitstream Charter"/>
              </a:rPr>
              <a:t>?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373216"/>
            <a:ext cx="5931827" cy="1296144"/>
          </a:xfrm>
        </p:spPr>
        <p:txBody>
          <a:bodyPr>
            <a:normAutofit lnSpcReduction="10000"/>
          </a:bodyPr>
          <a:lstStyle/>
          <a:p>
            <a:r>
              <a:rPr lang="ru-RU" sz="1800" b="1" dirty="0">
                <a:solidFill>
                  <a:srgbClr val="008000"/>
                </a:solidFill>
                <a:latin typeface="Bitstream Charter"/>
              </a:rPr>
              <a:t> </a:t>
            </a:r>
            <a:r>
              <a:rPr lang="ru-RU" sz="1800" b="1" dirty="0" smtClean="0">
                <a:solidFill>
                  <a:srgbClr val="993300"/>
                </a:solidFill>
                <a:latin typeface="Bitstream Charter"/>
              </a:rPr>
              <a:t>Ответ:</a:t>
            </a:r>
            <a:r>
              <a:rPr lang="ru-RU" sz="1800" b="1" dirty="0" smtClean="0">
                <a:solidFill>
                  <a:srgbClr val="333333"/>
                </a:solidFill>
                <a:latin typeface="Bitstream Charter"/>
              </a:rPr>
              <a:t> </a:t>
            </a:r>
            <a:r>
              <a:rPr lang="ru-RU" sz="1800" dirty="0" smtClean="0">
                <a:solidFill>
                  <a:srgbClr val="333333"/>
                </a:solidFill>
                <a:latin typeface="Bitstream Charter"/>
              </a:rPr>
              <a:t>о </a:t>
            </a:r>
            <a:r>
              <a:rPr lang="ru-RU" sz="1800" dirty="0">
                <a:solidFill>
                  <a:srgbClr val="333333"/>
                </a:solidFill>
                <a:latin typeface="Bitstream Charter"/>
              </a:rPr>
              <a:t>синьоре </a:t>
            </a:r>
            <a:r>
              <a:rPr lang="ru-RU" sz="1800" dirty="0" smtClean="0">
                <a:solidFill>
                  <a:srgbClr val="333333"/>
                </a:solidFill>
                <a:latin typeface="Bitstream Charter"/>
              </a:rPr>
              <a:t>Помидоре</a:t>
            </a:r>
            <a:endParaRPr lang="ru-RU" sz="1800" dirty="0" smtClean="0"/>
          </a:p>
          <a:p>
            <a:pPr algn="ctr"/>
            <a:r>
              <a:rPr lang="ru-RU" sz="1800" dirty="0" smtClean="0">
                <a:solidFill>
                  <a:srgbClr val="333333"/>
                </a:solidFill>
                <a:latin typeface="Bitstream Charter"/>
              </a:rPr>
              <a:t>«</a:t>
            </a:r>
            <a:r>
              <a:rPr lang="ru-RU" sz="1800" i="1" dirty="0" smtClean="0">
                <a:solidFill>
                  <a:srgbClr val="333333"/>
                </a:solidFill>
                <a:latin typeface="Bitstream Charter"/>
              </a:rPr>
              <a:t>Я </a:t>
            </a:r>
            <a:r>
              <a:rPr lang="ru-RU" sz="1800" i="1" dirty="0">
                <a:solidFill>
                  <a:srgbClr val="333333"/>
                </a:solidFill>
                <a:latin typeface="Bitstream Charter"/>
              </a:rPr>
              <a:t>— </a:t>
            </a:r>
            <a:r>
              <a:rPr lang="ru-RU" sz="1800" i="1" dirty="0" smtClean="0">
                <a:solidFill>
                  <a:srgbClr val="333333"/>
                </a:solidFill>
                <a:latin typeface="Bitstream Charter"/>
              </a:rPr>
              <a:t>синьор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333333"/>
                </a:solidFill>
                <a:latin typeface="Bitstream Charter"/>
              </a:rPr>
              <a:t>Помидор.</a:t>
            </a:r>
            <a:r>
              <a:rPr lang="ru-RU" sz="1800" dirty="0" smtClean="0"/>
              <a:t> </a:t>
            </a:r>
          </a:p>
          <a:p>
            <a:pPr algn="ctr"/>
            <a:r>
              <a:rPr lang="ru-RU" sz="1800" i="1" dirty="0" smtClean="0">
                <a:solidFill>
                  <a:srgbClr val="333333"/>
                </a:solidFill>
                <a:latin typeface="Bitstream Charter"/>
              </a:rPr>
              <a:t>Красен </a:t>
            </a:r>
            <a:r>
              <a:rPr lang="ru-RU" sz="1800" i="1" dirty="0">
                <a:solidFill>
                  <a:srgbClr val="333333"/>
                </a:solidFill>
                <a:latin typeface="Bitstream Charter"/>
              </a:rPr>
              <a:t>я и пышен.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i="1" dirty="0">
                <a:solidFill>
                  <a:srgbClr val="333333"/>
                </a:solidFill>
                <a:latin typeface="Bitstream Charter"/>
              </a:rPr>
              <a:t>А служу я с давних </a:t>
            </a:r>
            <a:r>
              <a:rPr lang="ru-RU" sz="1800" i="1" dirty="0" smtClean="0">
                <a:solidFill>
                  <a:srgbClr val="333333"/>
                </a:solidFill>
                <a:latin typeface="Bitstream Charter"/>
              </a:rPr>
              <a:t>пор</a:t>
            </a:r>
            <a:r>
              <a:rPr lang="ru-RU" sz="1800" dirty="0" smtClean="0"/>
              <a:t>. </a:t>
            </a:r>
            <a:r>
              <a:rPr lang="ru-RU" sz="1800" i="1" dirty="0" smtClean="0">
                <a:solidFill>
                  <a:srgbClr val="333333"/>
                </a:solidFill>
                <a:latin typeface="Bitstream Charter"/>
              </a:rPr>
              <a:t>У помещиц </a:t>
            </a:r>
            <a:r>
              <a:rPr lang="ru-RU" sz="1800" i="1" dirty="0">
                <a:solidFill>
                  <a:srgbClr val="333333"/>
                </a:solidFill>
                <a:latin typeface="Bitstream Charter"/>
              </a:rPr>
              <a:t>– Вишен</a:t>
            </a:r>
            <a:r>
              <a:rPr lang="ru-RU" sz="1800" dirty="0">
                <a:solidFill>
                  <a:srgbClr val="333333"/>
                </a:solidFill>
                <a:latin typeface="Bitstream Charter"/>
              </a:rPr>
              <a:t>».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80764"/>
            <a:ext cx="5798840" cy="40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195736" y="1988840"/>
            <a:ext cx="6624736" cy="468052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123728" y="1916832"/>
            <a:ext cx="3657185" cy="27301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268" y="116632"/>
            <a:ext cx="7776864" cy="136815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 w="500">
                  <a:solidFill>
                    <a:srgbClr val="92D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</a:rPr>
              <a:t>Вставьте слово, пропущенное в названии литературного произведения:</a:t>
            </a:r>
            <a:endParaRPr lang="ru-RU" sz="2800" dirty="0">
              <a:ln w="500"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68" y="1484784"/>
            <a:ext cx="57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Усатый -… (полосатый )</a:t>
            </a:r>
          </a:p>
          <a:p>
            <a:pPr algn="ctr"/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Ванька -…  (</a:t>
            </a:r>
            <a:r>
              <a:rPr lang="ru-RU" sz="2800" dirty="0" err="1">
                <a:solidFill>
                  <a:schemeClr val="accent2">
                    <a:lumMod val="25000"/>
                  </a:schemeClr>
                </a:solidFill>
              </a:rPr>
              <a:t>встанька</a:t>
            </a:r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)</a:t>
            </a:r>
          </a:p>
          <a:p>
            <a:pPr algn="ctr"/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Детки в … ( клетке )</a:t>
            </a:r>
          </a:p>
          <a:p>
            <a:pPr algn="ctr"/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Дремота и … (зевота )</a:t>
            </a:r>
          </a:p>
          <a:p>
            <a:pPr algn="ctr"/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Вот какой … ( рассеянный)</a:t>
            </a:r>
          </a:p>
          <a:p>
            <a:pPr algn="ctr"/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Круглый … (год)</a:t>
            </a:r>
          </a:p>
          <a:p>
            <a:pPr algn="ctr"/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Кот и … (лодыри )</a:t>
            </a:r>
          </a:p>
          <a:p>
            <a:pPr algn="ctr"/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Рассказ о неизвестном … </a:t>
            </a:r>
            <a:r>
              <a:rPr lang="ru-RU" sz="2800" dirty="0" smtClean="0">
                <a:solidFill>
                  <a:schemeClr val="accent2">
                    <a:lumMod val="25000"/>
                  </a:schemeClr>
                </a:solidFill>
              </a:rPr>
              <a:t>(герое </a:t>
            </a:r>
            <a:r>
              <a:rPr lang="ru-RU" sz="2800" dirty="0">
                <a:solidFill>
                  <a:schemeClr val="accent2">
                    <a:lumMod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88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42" y="2564904"/>
            <a:ext cx="8157966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accent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</a:t>
            </a:r>
            <a:endParaRPr lang="ru-RU" sz="6000" b="1" i="1" dirty="0">
              <a:solidFill>
                <a:schemeClr val="accent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564904"/>
            <a:ext cx="3593648" cy="2132348"/>
          </a:xfrm>
        </p:spPr>
        <p:txBody>
          <a:bodyPr>
            <a:norm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3600" b="1" kern="0" dirty="0" smtClean="0">
                <a:solidFill>
                  <a:srgbClr val="000000"/>
                </a:solidFill>
              </a:rPr>
              <a:t>родился </a:t>
            </a:r>
            <a:r>
              <a:rPr lang="ru-RU" altLang="ru-RU" sz="3600" b="1" kern="0" dirty="0">
                <a:solidFill>
                  <a:srgbClr val="000000"/>
                </a:solidFill>
              </a:rPr>
              <a:t>3 ноября 1887 года в </a:t>
            </a:r>
            <a:r>
              <a:rPr lang="ru-RU" altLang="ru-RU" sz="3600" b="1" kern="0" dirty="0" smtClean="0">
                <a:solidFill>
                  <a:srgbClr val="000000"/>
                </a:solidFill>
              </a:rPr>
              <a:t>Воронеже.</a:t>
            </a:r>
            <a:endParaRPr lang="ru-RU" altLang="ru-RU" sz="3600" b="1" kern="0" dirty="0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7645"/>
            <a:ext cx="4317229" cy="6540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548680"/>
            <a:ext cx="3888432" cy="1754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600" b="1" kern="0" dirty="0">
                <a:solidFill>
                  <a:srgbClr val="000000"/>
                </a:solidFill>
              </a:rPr>
              <a:t>Самуил Яковлевич Маршак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05530" y="5157192"/>
            <a:ext cx="3607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О семье: семья 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заводского техника, талантливого изобретателя, </a:t>
            </a: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поддерживала  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в детях стремление к знаниям, интерес к миру, к людям.</a:t>
            </a:r>
          </a:p>
        </p:txBody>
      </p:sp>
    </p:spTree>
    <p:extLst>
      <p:ext uri="{BB962C8B-B14F-4D97-AF65-F5344CB8AC3E}">
        <p14:creationId xmlns:p14="http://schemas.microsoft.com/office/powerpoint/2010/main" val="280915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767" y="692696"/>
            <a:ext cx="4104456" cy="5308979"/>
          </a:xfrm>
        </p:spPr>
      </p:pic>
      <p:sp>
        <p:nvSpPr>
          <p:cNvPr id="5" name="TextBox 4"/>
          <p:cNvSpPr txBox="1"/>
          <p:nvPr/>
        </p:nvSpPr>
        <p:spPr>
          <a:xfrm>
            <a:off x="4248223" y="880590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10000"/>
                  </a:schemeClr>
                </a:solidFill>
              </a:rPr>
              <a:t> Мальчик с детства тянулся к знаниям, к книгам, рано стал писать стихи.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61048" y="3995678"/>
            <a:ext cx="5082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Раннее 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детство и первые школьные годы будущий писатель провёл в маленьком городке Острогожске Воронежской губернии. Его семья жила небогато, но дружно.</a:t>
            </a:r>
          </a:p>
          <a:p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	Первое 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образование Маршака было получено в гимназии. Учитель словесности выделял его талант среди других детей в классе, считал самым одаренным. Еще в школьные годы были написаны первые стихи Маршака. </a:t>
            </a:r>
          </a:p>
        </p:txBody>
      </p:sp>
    </p:spTree>
    <p:extLst>
      <p:ext uri="{BB962C8B-B14F-4D97-AF65-F5344CB8AC3E}">
        <p14:creationId xmlns:p14="http://schemas.microsoft.com/office/powerpoint/2010/main" val="29200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" y="548680"/>
            <a:ext cx="4021174" cy="5811625"/>
          </a:xfrm>
        </p:spPr>
      </p:pic>
      <p:sp>
        <p:nvSpPr>
          <p:cNvPr id="5" name="TextBox 4"/>
          <p:cNvSpPr txBox="1"/>
          <p:nvPr/>
        </p:nvSpPr>
        <p:spPr>
          <a:xfrm>
            <a:off x="4355976" y="1084304"/>
            <a:ext cx="34563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10000"/>
                  </a:schemeClr>
                </a:solidFill>
              </a:rPr>
              <a:t>С.Я.Маршак</a:t>
            </a:r>
            <a:r>
              <a:rPr lang="ru-RU" sz="3200" b="1" dirty="0" smtClean="0">
                <a:solidFill>
                  <a:schemeClr val="accent2">
                    <a:lumMod val="10000"/>
                  </a:schemeClr>
                </a:solidFill>
              </a:rPr>
              <a:t> много путешествовал по миру и по нашей стране.</a:t>
            </a:r>
            <a:endParaRPr lang="ru-RU" sz="32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08518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25000"/>
                  </a:schemeClr>
                </a:solidFill>
              </a:rPr>
              <a:t>Во время путешествий выступал </a:t>
            </a:r>
            <a:r>
              <a:rPr lang="ru-RU" dirty="0">
                <a:solidFill>
                  <a:schemeClr val="accent2">
                    <a:lumMod val="25000"/>
                  </a:schemeClr>
                </a:solidFill>
              </a:rPr>
              <a:t>со своими стихами пред русскими солдатами.</a:t>
            </a:r>
          </a:p>
        </p:txBody>
      </p:sp>
    </p:spTree>
    <p:extLst>
      <p:ext uri="{BB962C8B-B14F-4D97-AF65-F5344CB8AC3E}">
        <p14:creationId xmlns:p14="http://schemas.microsoft.com/office/powerpoint/2010/main" val="35193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7"/>
            <a:ext cx="4988649" cy="324036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992" y="2492896"/>
            <a:ext cx="4310367" cy="4106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54975" y="40466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10000"/>
                  </a:schemeClr>
                </a:solidFill>
              </a:rPr>
              <a:t>Дети и</a:t>
            </a:r>
          </a:p>
          <a:p>
            <a:pPr algn="ctr"/>
            <a:r>
              <a:rPr lang="ru-RU" sz="3600" b="1" dirty="0" smtClean="0">
                <a:solidFill>
                  <a:schemeClr val="accent2">
                    <a:lumMod val="10000"/>
                  </a:schemeClr>
                </a:solidFill>
              </a:rPr>
              <a:t> С.Я. Маршак </a:t>
            </a:r>
            <a:endParaRPr lang="ru-RU" sz="36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32" y="4365104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За свою биографию Самуил Маршак сочинил много произведений для детей. </a:t>
            </a:r>
          </a:p>
        </p:txBody>
      </p:sp>
    </p:spTree>
    <p:extLst>
      <p:ext uri="{BB962C8B-B14F-4D97-AF65-F5344CB8AC3E}">
        <p14:creationId xmlns:p14="http://schemas.microsoft.com/office/powerpoint/2010/main" val="26678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ru-RU" dirty="0" smtClean="0"/>
              <a:t>Произведения для детей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60" y="1035591"/>
            <a:ext cx="2070208" cy="274033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9832" y="1029290"/>
            <a:ext cx="1899812" cy="540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675" y="1143641"/>
            <a:ext cx="1851352" cy="26015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45" y="3775528"/>
            <a:ext cx="2088232" cy="2688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08" y="3857787"/>
            <a:ext cx="2116846" cy="246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5" y="1556792"/>
            <a:ext cx="3178586" cy="48466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3196" y="845602"/>
            <a:ext cx="5328592" cy="3417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84560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10000"/>
                  </a:schemeClr>
                </a:solidFill>
              </a:rPr>
              <a:t>Памятник Маршаку </a:t>
            </a:r>
            <a:endParaRPr lang="ru-RU" sz="24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3261" y="445492"/>
            <a:ext cx="4940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10000"/>
                  </a:schemeClr>
                </a:solidFill>
              </a:rPr>
              <a:t>Памятник и дом где жил С.Я. Маршак</a:t>
            </a:r>
            <a:endParaRPr lang="ru-RU" sz="20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8792" y="4437112"/>
            <a:ext cx="4855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В Воронеже памятник установлен напротив дома, в котором жил детский поэт. </a:t>
            </a:r>
          </a:p>
        </p:txBody>
      </p:sp>
    </p:spTree>
    <p:extLst>
      <p:ext uri="{BB962C8B-B14F-4D97-AF65-F5344CB8AC3E}">
        <p14:creationId xmlns:p14="http://schemas.microsoft.com/office/powerpoint/2010/main" val="25734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489962"/>
            <a:ext cx="4176464" cy="6218721"/>
          </a:xfrm>
        </p:spPr>
        <p:txBody>
          <a:bodyPr>
            <a:noAutofit/>
          </a:bodyPr>
          <a:lstStyle/>
          <a:p>
            <a:pPr marL="292608" lvl="1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Сам 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по себе памятник очень необычный. </a:t>
            </a:r>
            <a:endParaRPr lang="ru-RU" sz="20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marL="292608" lvl="1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Маршак 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стоит в теплом зимнем тулупе с отведенный в сторону 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рукой. 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В раскрытой ладошке сидит птичка, будто греется от тепла большой и доброй руки. </a:t>
            </a:r>
            <a:endParaRPr lang="ru-RU" sz="20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marL="292608" lvl="1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Рядом 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маленькая девочка, которая с 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большим 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интересом смотрит на крохотную пташку. Она хочет взять ее, но очень боится поранить кроху. </a:t>
            </a:r>
            <a:endParaRPr lang="ru-RU" sz="2000" dirty="0" smtClean="0">
              <a:solidFill>
                <a:schemeClr val="accent2">
                  <a:lumMod val="25000"/>
                </a:schemeClr>
              </a:solidFill>
            </a:endParaRPr>
          </a:p>
          <a:p>
            <a:pPr marL="292608" lvl="1" indent="0" algn="ctr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	Это 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милая девчушка —  «детская муза» </a:t>
            </a:r>
            <a:r>
              <a:rPr lang="ru-RU" sz="2000" dirty="0" err="1">
                <a:solidFill>
                  <a:schemeClr val="accent2">
                    <a:lumMod val="25000"/>
                  </a:schemeClr>
                </a:solidFill>
              </a:rPr>
              <a:t>С.Я.Маршака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.  </a:t>
            </a:r>
            <a:r>
              <a:rPr lang="ru-RU" sz="2000" dirty="0" smtClean="0">
                <a:solidFill>
                  <a:schemeClr val="accent2">
                    <a:lumMod val="25000"/>
                  </a:schemeClr>
                </a:solidFill>
              </a:rPr>
              <a:t>	Это </a:t>
            </a:r>
            <a:r>
              <a:rPr lang="ru-RU" sz="2000" dirty="0">
                <a:solidFill>
                  <a:schemeClr val="accent2">
                    <a:lumMod val="25000"/>
                  </a:schemeClr>
                </a:solidFill>
              </a:rPr>
              <a:t>помощница, которая вдохновляет поэта на написание детских произведений.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" y="201930"/>
            <a:ext cx="4258816" cy="650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7239000" cy="11247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Отгадай загадки </a:t>
            </a:r>
            <a:br>
              <a:rPr lang="ru-RU" dirty="0" smtClean="0"/>
            </a:b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С.Я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. Маршака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227525"/>
            <a:ext cx="54360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2. Мы </a:t>
            </a:r>
            <a:r>
              <a:rPr lang="ru-RU" sz="2000" dirty="0"/>
              <a:t>ходим ночью,</a:t>
            </a:r>
          </a:p>
          <a:p>
            <a:pPr algn="ctr"/>
            <a:r>
              <a:rPr lang="ru-RU" sz="2000" dirty="0"/>
              <a:t>Ходим днем,</a:t>
            </a:r>
          </a:p>
          <a:p>
            <a:pPr algn="ctr"/>
            <a:r>
              <a:rPr lang="ru-RU" sz="2000" dirty="0"/>
              <a:t>Но никуда</a:t>
            </a:r>
          </a:p>
          <a:p>
            <a:pPr algn="ctr"/>
            <a:r>
              <a:rPr lang="ru-RU" sz="2000" dirty="0"/>
              <a:t>Мы не уйдем.</a:t>
            </a:r>
          </a:p>
          <a:p>
            <a:pPr algn="ctr"/>
            <a:r>
              <a:rPr lang="ru-RU" sz="2000" dirty="0"/>
              <a:t>Мы бьем исправно</a:t>
            </a:r>
          </a:p>
          <a:p>
            <a:pPr algn="ctr"/>
            <a:r>
              <a:rPr lang="ru-RU" sz="2000" dirty="0"/>
              <a:t>Каждый час.</a:t>
            </a:r>
          </a:p>
          <a:p>
            <a:pPr algn="ctr"/>
            <a:r>
              <a:rPr lang="ru-RU" sz="2000" dirty="0"/>
              <a:t>А вы, друзья,</a:t>
            </a:r>
          </a:p>
          <a:p>
            <a:pPr algn="ctr"/>
            <a:r>
              <a:rPr lang="ru-RU" sz="2000" dirty="0"/>
              <a:t>Не бейте нас!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797152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3. Всегда </a:t>
            </a:r>
            <a:r>
              <a:rPr lang="ru-RU" sz="2000" dirty="0"/>
              <a:t>шагаем мы вдвоем,</a:t>
            </a:r>
          </a:p>
          <a:p>
            <a:r>
              <a:rPr lang="ru-RU" sz="2000" dirty="0"/>
              <a:t>Похожие, как братья.</a:t>
            </a:r>
          </a:p>
          <a:p>
            <a:r>
              <a:rPr lang="ru-RU" sz="2000" dirty="0"/>
              <a:t>Мы за обедом – под столом,</a:t>
            </a:r>
          </a:p>
          <a:p>
            <a:r>
              <a:rPr lang="ru-RU" sz="2000" dirty="0"/>
              <a:t>А ночью – под кроватью.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9952" y="4437112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4. В </a:t>
            </a:r>
            <a:r>
              <a:rPr lang="ru-RU" sz="2000" dirty="0"/>
              <a:t>Полотняной стране</a:t>
            </a:r>
          </a:p>
          <a:p>
            <a:pPr algn="ctr"/>
            <a:r>
              <a:rPr lang="ru-RU" sz="2000" dirty="0"/>
              <a:t>По реке Простыне</a:t>
            </a:r>
          </a:p>
          <a:p>
            <a:pPr algn="ctr"/>
            <a:r>
              <a:rPr lang="ru-RU" sz="2000" dirty="0"/>
              <a:t>Плывет пароход</a:t>
            </a:r>
          </a:p>
          <a:p>
            <a:pPr algn="ctr"/>
            <a:r>
              <a:rPr lang="ru-RU" sz="2000" dirty="0"/>
              <a:t>То назад, то вперед.</a:t>
            </a:r>
          </a:p>
          <a:p>
            <a:pPr algn="ctr"/>
            <a:r>
              <a:rPr lang="ru-RU" sz="2000" dirty="0"/>
              <a:t>А за ним такая гладь –</a:t>
            </a:r>
          </a:p>
          <a:p>
            <a:pPr algn="ctr"/>
            <a:r>
              <a:rPr lang="ru-RU" sz="2000" dirty="0"/>
              <a:t>Ни морщинки не видать!</a:t>
            </a:r>
          </a:p>
          <a:p>
            <a:pPr algn="ctr"/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484784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1. Бьют </a:t>
            </a:r>
            <a:r>
              <a:rPr lang="ru-RU" sz="2000" dirty="0"/>
              <a:t>его рукой и палкой</a:t>
            </a:r>
          </a:p>
          <a:p>
            <a:pPr algn="ctr"/>
            <a:r>
              <a:rPr lang="ru-RU" sz="2000" dirty="0"/>
              <a:t>Никому его не жалко.</a:t>
            </a:r>
          </a:p>
          <a:p>
            <a:pPr algn="ctr"/>
            <a:r>
              <a:rPr lang="ru-RU" sz="2000" dirty="0"/>
              <a:t>А за что беднягу бьют?</a:t>
            </a:r>
          </a:p>
          <a:p>
            <a:pPr algn="ctr"/>
            <a:r>
              <a:rPr lang="ru-RU" sz="2000" dirty="0"/>
              <a:t>А за то, что он надут</a:t>
            </a:r>
            <a:r>
              <a:rPr lang="ru-RU" sz="20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 rot="10800000">
            <a:off x="6876256" y="373561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(часы)</a:t>
            </a:r>
          </a:p>
        </p:txBody>
      </p:sp>
      <p:sp>
        <p:nvSpPr>
          <p:cNvPr id="11" name="TextBox 10"/>
          <p:cNvSpPr txBox="1"/>
          <p:nvPr/>
        </p:nvSpPr>
        <p:spPr>
          <a:xfrm rot="10800000">
            <a:off x="2411760" y="6237487"/>
            <a:ext cx="1323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(Ботинки)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0800000">
            <a:off x="7022468" y="63918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(Утюг)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0800000">
            <a:off x="2655347" y="3188592"/>
            <a:ext cx="86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dirty="0" smtClean="0"/>
              <a:t>мяч)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2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rgbClr val="A24A73"/>
      </a:dk1>
      <a:lt1>
        <a:sysClr val="window" lastClr="FFFFFF"/>
      </a:lt1>
      <a:dk2>
        <a:srgbClr val="F6E8F3"/>
      </a:dk2>
      <a:lt2>
        <a:srgbClr val="EDD2E7"/>
      </a:lt2>
      <a:accent1>
        <a:srgbClr val="DE9306"/>
      </a:accent1>
      <a:accent2>
        <a:srgbClr val="DDC1E3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155</TotalTime>
  <Words>451</Words>
  <Application>Microsoft Office PowerPoint</Application>
  <PresentationFormat>Экран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Самуил Яковлевич Маршак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Произведения для детей</vt:lpstr>
      <vt:lpstr>Презентация PowerPoint</vt:lpstr>
      <vt:lpstr>Презентация PowerPoint</vt:lpstr>
      <vt:lpstr>Отгадай загадки  С.Я. Маршака </vt:lpstr>
      <vt:lpstr>Угадай героев и назови произведение</vt:lpstr>
      <vt:lpstr>Угадай героев и назови произведение</vt:lpstr>
      <vt:lpstr>Угадай героев и назови произведение</vt:lpstr>
      <vt:lpstr>Какие вещи сдавала в багаж дама в стихотворении «Багаж»?</vt:lpstr>
      <vt:lpstr>Какими словами оканчиваются такие строчки стихов С.Я.Маршака:</vt:lpstr>
      <vt:lpstr>Синьоры – это важные персоны. О каком синьоре писал Маршак?</vt:lpstr>
      <vt:lpstr>Вставьте слово, пропущенное в названии литературного произведения: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Самуил Яковлевич Маршак</dc:title>
  <dc:creator>Дашуня</dc:creator>
  <cp:lastModifiedBy>admin</cp:lastModifiedBy>
  <cp:revision>18</cp:revision>
  <dcterms:created xsi:type="dcterms:W3CDTF">2017-09-15T15:57:16Z</dcterms:created>
  <dcterms:modified xsi:type="dcterms:W3CDTF">2020-05-02T03:55:44Z</dcterms:modified>
</cp:coreProperties>
</file>