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331" r:id="rId4"/>
    <p:sldId id="330" r:id="rId5"/>
    <p:sldId id="308" r:id="rId6"/>
    <p:sldId id="259" r:id="rId7"/>
    <p:sldId id="268" r:id="rId8"/>
    <p:sldId id="271" r:id="rId9"/>
    <p:sldId id="309" r:id="rId10"/>
    <p:sldId id="310" r:id="rId11"/>
    <p:sldId id="311" r:id="rId12"/>
    <p:sldId id="312" r:id="rId13"/>
    <p:sldId id="313" r:id="rId14"/>
    <p:sldId id="275" r:id="rId15"/>
    <p:sldId id="314" r:id="rId16"/>
    <p:sldId id="257" r:id="rId17"/>
    <p:sldId id="258" r:id="rId18"/>
    <p:sldId id="260" r:id="rId19"/>
    <p:sldId id="261" r:id="rId20"/>
    <p:sldId id="262" r:id="rId21"/>
    <p:sldId id="263" r:id="rId22"/>
    <p:sldId id="264" r:id="rId23"/>
    <p:sldId id="269" r:id="rId24"/>
    <p:sldId id="276" r:id="rId25"/>
    <p:sldId id="283" r:id="rId26"/>
    <p:sldId id="278" r:id="rId27"/>
    <p:sldId id="279" r:id="rId28"/>
    <p:sldId id="280" r:id="rId29"/>
    <p:sldId id="282" r:id="rId30"/>
    <p:sldId id="285" r:id="rId31"/>
    <p:sldId id="289" r:id="rId32"/>
    <p:sldId id="296" r:id="rId33"/>
    <p:sldId id="291" r:id="rId34"/>
    <p:sldId id="292" r:id="rId35"/>
    <p:sldId id="288" r:id="rId36"/>
    <p:sldId id="293" r:id="rId37"/>
    <p:sldId id="295" r:id="rId38"/>
    <p:sldId id="301" r:id="rId39"/>
    <p:sldId id="302" r:id="rId40"/>
    <p:sldId id="303" r:id="rId41"/>
    <p:sldId id="304" r:id="rId42"/>
    <p:sldId id="287" r:id="rId43"/>
    <p:sldId id="324" r:id="rId44"/>
    <p:sldId id="327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9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00"/>
    <a:srgbClr val="993300"/>
    <a:srgbClr val="CC0000"/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64" autoAdjust="0"/>
  </p:normalViewPr>
  <p:slideViewPr>
    <p:cSldViewPr>
      <p:cViewPr>
        <p:scale>
          <a:sx n="72" d="100"/>
          <a:sy n="72" d="100"/>
        </p:scale>
        <p:origin x="-2754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8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D92B0-CB44-4DA7-B413-DF75151C2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31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D0B89-C186-44CB-989C-7D655712B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1C580-6159-4DBE-8163-8EA4832FD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485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0379709-8CA5-4FFD-83EF-045BD0926953}" type="datetimeFigureOut">
              <a:rPr lang="ru-RU"/>
              <a:pPr>
                <a:defRPr/>
              </a:pPr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A309256-833B-4CE1-B9AC-A78835CD7C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779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9C551F9-F4AA-4467-9F33-B4E7A456FBD0}" type="datetimeFigureOut">
              <a:rPr lang="ru-RU"/>
              <a:pPr>
                <a:defRPr/>
              </a:pPr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1EE56E-15CA-4676-90EA-A329130000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518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B0A4CAD-B099-4EF0-8552-74585286077B}" type="datetimeFigureOut">
              <a:rPr lang="ru-RU"/>
              <a:pPr>
                <a:defRPr/>
              </a:pPr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B7D2BF4-FC87-4E4A-A7DB-1774B7DBDC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339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9A06C5A-034A-495C-B161-052EA0D2B760}" type="datetimeFigureOut">
              <a:rPr lang="ru-RU"/>
              <a:pPr>
                <a:defRPr/>
              </a:pPr>
              <a:t>21.04.2020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927058A-A3EC-4BE1-BF21-0999A444B5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229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3A00DC9-731A-4F37-9818-8C1E64273DE0}" type="datetimeFigureOut">
              <a:rPr lang="ru-RU"/>
              <a:pPr>
                <a:defRPr/>
              </a:pPr>
              <a:t>21.04.2020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67DC1B5-C1FD-4A11-BFCF-7E48AA080F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078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870B9DE-A992-4EBD-9069-1266437486B7}" type="datetimeFigureOut">
              <a:rPr lang="ru-RU"/>
              <a:pPr>
                <a:defRPr/>
              </a:pPr>
              <a:t>21.04.2020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C580191-D264-41FE-A81F-EF7E5B0C89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43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B662C15-A427-43ED-A147-B963268DBCBF}" type="datetimeFigureOut">
              <a:rPr lang="ru-RU"/>
              <a:pPr>
                <a:defRPr/>
              </a:pPr>
              <a:t>21.04.2020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BCB3CC9-ED7E-42A3-8F63-8E8F422AF5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055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8375096-CDC1-4FD3-A847-FE9CB96A8EAE}" type="datetimeFigureOut">
              <a:rPr lang="ru-RU"/>
              <a:pPr>
                <a:defRPr/>
              </a:pPr>
              <a:t>21.04.2020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9449D1E-627A-46F2-BA86-E0B871AC26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246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FC97C-417E-4700-9F1A-640F5E487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163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24A5C4D-0BF2-4D9C-88B6-6E0C0B310702}" type="datetimeFigureOut">
              <a:rPr lang="ru-RU"/>
              <a:pPr>
                <a:defRPr/>
              </a:pPr>
              <a:t>21.04.2020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C9644E9-B1CB-4A8A-B9B5-97F6BEA805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933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4CCEB99-C772-4385-8064-8DEBFDF463B5}" type="datetimeFigureOut">
              <a:rPr lang="ru-RU"/>
              <a:pPr>
                <a:defRPr/>
              </a:pPr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662CF85-428B-49AC-A507-4A41032580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592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1544F58-F463-4ED1-A104-97D1FDDCA81C}" type="datetimeFigureOut">
              <a:rPr lang="ru-RU"/>
              <a:pPr>
                <a:defRPr/>
              </a:pPr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75E3E15-ED1A-4E93-A781-55343EFF05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9402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2CB7C3A-2B67-4755-895C-BB467ACCCBB4}" type="datetimeFigureOut">
              <a:rPr lang="ru-RU"/>
              <a:pPr>
                <a:defRPr/>
              </a:pPr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EDFC346-7DBB-4238-8BD1-51B9032AD6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059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0F5288D-0E4D-4CC1-9F15-372A6908FF66}" type="datetimeFigureOut">
              <a:rPr lang="ru-RU"/>
              <a:pPr>
                <a:defRPr/>
              </a:pPr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A4724C9-610D-4F49-A7BC-ED632E8F93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674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A9FF1BA-8C4A-479A-953C-43EE25F574EB}" type="datetimeFigureOut">
              <a:rPr lang="ru-RU"/>
              <a:pPr>
                <a:defRPr/>
              </a:pPr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8F02AB8-EF13-4880-9206-959A67B054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16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82ECF93-BB04-4A74-94F6-F1B3575738B8}" type="datetimeFigureOut">
              <a:rPr lang="ru-RU"/>
              <a:pPr>
                <a:defRPr/>
              </a:pPr>
              <a:t>21.04.2020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0F22782-A73D-497B-9818-BD65C01AC9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658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8B83B84-9E34-4311-B227-E32E052B1939}" type="datetimeFigureOut">
              <a:rPr lang="ru-RU"/>
              <a:pPr>
                <a:defRPr/>
              </a:pPr>
              <a:t>21.04.2020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7A71FE4-7BAB-4229-92EC-779DF780E5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657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04CA093-298F-4514-B226-57A63F986337}" type="datetimeFigureOut">
              <a:rPr lang="ru-RU"/>
              <a:pPr>
                <a:defRPr/>
              </a:pPr>
              <a:t>21.04.2020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C464FEB-9938-4577-9C9B-F7A7C51D3B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103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999CF73-9C31-4318-8F7B-C3A4E02936E4}" type="datetimeFigureOut">
              <a:rPr lang="ru-RU"/>
              <a:pPr>
                <a:defRPr/>
              </a:pPr>
              <a:t>21.04.2020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3BD0AAB-92B5-4C69-BA1B-7FB7E5F60B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80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AD61F-8809-4E67-B026-AD6F4C967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4251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06B6339-E393-4CD7-AC5E-F012964DCB1A}" type="datetimeFigureOut">
              <a:rPr lang="ru-RU"/>
              <a:pPr>
                <a:defRPr/>
              </a:pPr>
              <a:t>21.04.2020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A042515-6EEE-4AB5-A853-A546F0DB91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5436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5C775A0-8E6F-45C7-BC46-A3DF6C79607F}" type="datetimeFigureOut">
              <a:rPr lang="ru-RU"/>
              <a:pPr>
                <a:defRPr/>
              </a:pPr>
              <a:t>21.04.2020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A2810CC-0428-4A2C-BA83-185BECD9C0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349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D93429E-86E8-4E18-8A6B-179BBACFD60C}" type="datetimeFigureOut">
              <a:rPr lang="ru-RU"/>
              <a:pPr>
                <a:defRPr/>
              </a:pPr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864D5FA-8EAD-4DF8-BFF1-E01ECD3CD9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9839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985C86C-9DB7-4203-8895-C731C5346451}" type="datetimeFigureOut">
              <a:rPr lang="ru-RU"/>
              <a:pPr>
                <a:defRPr/>
              </a:pPr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94A755E-69D7-4DBA-A725-165E697B4E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62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1A9DB-6DEC-495A-B36B-18279F7C2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09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E875C-7F76-4448-BD4F-67D795C4F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47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01F9B-A587-4842-99BD-3D467A5E4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64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A9BA9-9557-4611-BAA5-5B9478F3D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18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25D7C-DA73-43EB-931B-D2D59A696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50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98904-609B-4585-B0FA-3925D12BB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02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31D3E92-24E0-4A34-9405-BADA84DDF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2D7E812-E1D1-41D6-B2DF-80D3F18F76C9}" type="datetimeFigureOut">
              <a:rPr lang="ru-RU"/>
              <a:pPr>
                <a:defRPr/>
              </a:pPr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CF014D9-E23C-4F96-9E29-AA1BBF4B12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E09B64B-066B-48DD-896A-95F1341D739A}" type="datetimeFigureOut">
              <a:rPr lang="ru-RU"/>
              <a:pPr>
                <a:defRPr/>
              </a:pPr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E0072B7-78C3-4286-8532-F3F4AD0412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s46.radikal.ru/i111/1008/43/2c3233c3e331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bankreceptov.ru/pic/skazki-0021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900igr.net/datai/literatura/Marshak/0008-013-Marshak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freelance.ru/img/portfolio/pics/00/0A/66/681557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elpmammy.ru/text-images/206.jpg" TargetMode="External"/><Relationship Id="rId13" Type="http://schemas.openxmlformats.org/officeDocument/2006/relationships/image" Target="../media/image8.jpeg"/><Relationship Id="rId18" Type="http://schemas.openxmlformats.org/officeDocument/2006/relationships/hyperlink" Target="http://bouquiniste.appee.ru/media/cardim926.jpg" TargetMode="External"/><Relationship Id="rId3" Type="http://schemas.openxmlformats.org/officeDocument/2006/relationships/image" Target="../media/image3.jpeg"/><Relationship Id="rId21" Type="http://schemas.openxmlformats.org/officeDocument/2006/relationships/image" Target="../media/image12.jpeg"/><Relationship Id="rId7" Type="http://schemas.openxmlformats.org/officeDocument/2006/relationships/image" Target="../media/image5.jpeg"/><Relationship Id="rId12" Type="http://schemas.openxmlformats.org/officeDocument/2006/relationships/hyperlink" Target="http://alexgetti.narod.ru/imga055.jpg" TargetMode="External"/><Relationship Id="rId17" Type="http://schemas.openxmlformats.org/officeDocument/2006/relationships/image" Target="../media/image10.jpeg"/><Relationship Id="rId2" Type="http://schemas.openxmlformats.org/officeDocument/2006/relationships/hyperlink" Target="http://img-fotki.yandex.ru/get/3305/m2oo7.0/0_22f55_6059b741_L" TargetMode="External"/><Relationship Id="rId16" Type="http://schemas.openxmlformats.org/officeDocument/2006/relationships/hyperlink" Target="http://www.bookarchive.ru/uploads/posts/1252243351_1.jpg" TargetMode="External"/><Relationship Id="rId20" Type="http://schemas.openxmlformats.org/officeDocument/2006/relationships/hyperlink" Target="http://lib.rus.ec/i/58/109258/cove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ooksiti.net.ru/books/817375.jpg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10" Type="http://schemas.openxmlformats.org/officeDocument/2006/relationships/hyperlink" Target="http://www.bookin.org.ru/book/62260.jpg" TargetMode="External"/><Relationship Id="rId19" Type="http://schemas.openxmlformats.org/officeDocument/2006/relationships/image" Target="../media/image11.jpeg"/><Relationship Id="rId4" Type="http://schemas.openxmlformats.org/officeDocument/2006/relationships/hyperlink" Target="http://www.char.ru/books/p606150.jpg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://covers.cnt.itdelo.com/a/as/ast/ast949693big.jpg" TargetMode="External"/><Relationship Id="rId22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helpmammy.ru/text-images/206.jpg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4" Type="http://schemas.openxmlformats.org/officeDocument/2006/relationships/slide" Target="slide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slide" Target="slide3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ctrTitle"/>
          </p:nvPr>
        </p:nvSpPr>
        <p:spPr>
          <a:xfrm>
            <a:off x="611188" y="476250"/>
            <a:ext cx="8424862" cy="2808288"/>
          </a:xfrm>
        </p:spPr>
        <p:txBody>
          <a:bodyPr/>
          <a:lstStyle/>
          <a:p>
            <a:pPr algn="l"/>
            <a:r>
              <a:rPr lang="ru-RU" altLang="ru-RU" sz="2800" b="1" smtClean="0">
                <a:solidFill>
                  <a:srgbClr val="C00000"/>
                </a:solidFill>
              </a:rPr>
              <a:t/>
            </a:r>
            <a:br>
              <a:rPr lang="ru-RU" altLang="ru-RU" sz="2800" b="1" smtClean="0">
                <a:solidFill>
                  <a:srgbClr val="C00000"/>
                </a:solidFill>
              </a:rPr>
            </a:br>
            <a:r>
              <a:rPr lang="ru-RU" altLang="ru-RU" sz="2800" b="1" smtClean="0">
                <a:solidFill>
                  <a:srgbClr val="C00000"/>
                </a:solidFill>
              </a:rPr>
              <a:t/>
            </a:r>
            <a:br>
              <a:rPr lang="ru-RU" altLang="ru-RU" sz="2800" b="1" smtClean="0">
                <a:solidFill>
                  <a:srgbClr val="C00000"/>
                </a:solidFill>
              </a:rPr>
            </a:br>
            <a:r>
              <a:rPr lang="ru-RU" altLang="ru-RU" sz="2800" b="1" smtClean="0">
                <a:solidFill>
                  <a:srgbClr val="C00000"/>
                </a:solidFill>
              </a:rPr>
              <a:t/>
            </a:r>
            <a:br>
              <a:rPr lang="ru-RU" altLang="ru-RU" sz="2800" b="1" smtClean="0">
                <a:solidFill>
                  <a:srgbClr val="C00000"/>
                </a:solidFill>
              </a:rPr>
            </a:br>
            <a:r>
              <a:rPr lang="ru-RU" altLang="ru-RU" sz="2800" b="1" smtClean="0">
                <a:solidFill>
                  <a:srgbClr val="C00000"/>
                </a:solidFill>
              </a:rPr>
              <a:t/>
            </a:r>
            <a:br>
              <a:rPr lang="ru-RU" altLang="ru-RU" sz="2800" b="1" smtClean="0">
                <a:solidFill>
                  <a:srgbClr val="C00000"/>
                </a:solidFill>
              </a:rPr>
            </a:br>
            <a:r>
              <a:rPr lang="ru-RU" altLang="ru-RU" sz="2800" b="1" smtClean="0">
                <a:solidFill>
                  <a:srgbClr val="C00000"/>
                </a:solidFill>
              </a:rPr>
              <a:t/>
            </a:r>
            <a:br>
              <a:rPr lang="ru-RU" altLang="ru-RU" sz="2800" b="1" smtClean="0">
                <a:solidFill>
                  <a:srgbClr val="C00000"/>
                </a:solidFill>
              </a:rPr>
            </a:br>
            <a:r>
              <a:rPr lang="ru-RU" altLang="ru-RU" sz="2800" b="1" smtClean="0">
                <a:solidFill>
                  <a:srgbClr val="C00000"/>
                </a:solidFill>
              </a:rPr>
              <a:t>     </a:t>
            </a:r>
            <a:r>
              <a:rPr lang="ru-RU" altLang="ru-RU" sz="4000" b="1" smtClean="0">
                <a:solidFill>
                  <a:srgbClr val="C00000"/>
                </a:solidFill>
              </a:rPr>
              <a:t>Творчество С. Я. Маршака</a:t>
            </a:r>
            <a:br>
              <a:rPr lang="ru-RU" altLang="ru-RU" sz="4000" b="1" smtClean="0">
                <a:solidFill>
                  <a:srgbClr val="C00000"/>
                </a:solidFill>
              </a:rPr>
            </a:br>
            <a:r>
              <a:rPr lang="ru-RU" altLang="ru-RU" sz="2800" b="1" smtClean="0">
                <a:solidFill>
                  <a:srgbClr val="C00000"/>
                </a:solidFill>
              </a:rPr>
              <a:t/>
            </a:r>
            <a:br>
              <a:rPr lang="ru-RU" altLang="ru-RU" sz="2800" b="1" smtClean="0">
                <a:solidFill>
                  <a:srgbClr val="C00000"/>
                </a:solidFill>
              </a:rPr>
            </a:br>
            <a:r>
              <a:rPr lang="ru-RU" altLang="ru-RU" sz="2800" b="1" smtClean="0">
                <a:solidFill>
                  <a:srgbClr val="C00000"/>
                </a:solidFill>
              </a:rPr>
              <a:t>Цель </a:t>
            </a:r>
            <a:r>
              <a:rPr lang="ru-RU" altLang="ru-RU" sz="2400" b="1" smtClean="0">
                <a:solidFill>
                  <a:srgbClr val="C00000"/>
                </a:solidFill>
              </a:rPr>
              <a:t>:</a:t>
            </a:r>
            <a:r>
              <a:rPr lang="ru-RU" altLang="ru-RU" sz="2400" smtClean="0"/>
              <a:t> </a:t>
            </a:r>
            <a:r>
              <a:rPr lang="ru-RU" altLang="ru-RU" sz="2000" smtClean="0"/>
              <a:t>познакомить детей подготовительной группы с творчеством советского детского поэта С. Я. Маршака</a:t>
            </a:r>
            <a:r>
              <a:rPr lang="ru-RU" altLang="ru-RU" sz="2400" smtClean="0"/>
              <a:t>.</a:t>
            </a:r>
            <a:br>
              <a:rPr lang="ru-RU" altLang="ru-RU" sz="2400" smtClean="0"/>
            </a:br>
            <a:r>
              <a:rPr lang="ru-RU" altLang="ru-RU" sz="2400" smtClean="0"/>
              <a:t/>
            </a:r>
            <a:br>
              <a:rPr lang="ru-RU" altLang="ru-RU" sz="2400" smtClean="0"/>
            </a:br>
            <a:r>
              <a:rPr lang="ru-RU" altLang="ru-RU" sz="2800" b="1" smtClean="0">
                <a:solidFill>
                  <a:srgbClr val="C00000"/>
                </a:solidFill>
              </a:rPr>
              <a:t>Задачи </a:t>
            </a:r>
            <a:r>
              <a:rPr lang="ru-RU" altLang="ru-RU" sz="2400" smtClean="0"/>
              <a:t> :   </a:t>
            </a:r>
            <a:r>
              <a:rPr lang="ru-RU" altLang="ru-RU" sz="2000" smtClean="0"/>
              <a:t>познакомить детей с биографией С. Я. Маршака; познакомить детей с основными произведениями С. Я. Маршака; формировать эмоционально-образное восприятие произведений; воспитывать способность наслаждаться художественным словом, чувствовать и понимать образный язык сказок, рассказов, стихов; воспитывать у детей способность сопереживать героям произведений; способствовать воспитанию у детей добрых чувств, умения удивляться красоте родной природы; продолжать работу по формированию нравственного и патриотического воспитания; развивать познавательные и умственные способности, речь детей;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fsd.multiurok.ru/html/2017/06/28/s_5953a3ee6be08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ds05.infourok.ru/uploads/ex/03a9/0001ebf0-a1fa99d0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33CC"/>
                </a:solidFill>
              </a:rPr>
              <a:t>Загадки С.Я. Маршака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23850" y="1844675"/>
            <a:ext cx="4824413" cy="28813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Бьют его рукой и палкой,</a:t>
            </a:r>
            <a:br>
              <a:rPr lang="ru-RU" altLang="ru-RU" sz="2800" b="1"/>
            </a:br>
            <a:r>
              <a:rPr lang="ru-RU" altLang="ru-RU" sz="2800" b="1"/>
              <a:t>Никому его не жалко.</a:t>
            </a:r>
            <a:br>
              <a:rPr lang="ru-RU" altLang="ru-RU" sz="2800" b="1"/>
            </a:br>
            <a:r>
              <a:rPr lang="ru-RU" altLang="ru-RU" sz="2800" b="1"/>
              <a:t>А за что беднягу бьют?</a:t>
            </a:r>
            <a:br>
              <a:rPr lang="ru-RU" altLang="ru-RU" sz="2800" b="1"/>
            </a:br>
            <a:r>
              <a:rPr lang="ru-RU" altLang="ru-RU" sz="2800" b="1"/>
              <a:t>А за то, что он надут!</a:t>
            </a:r>
          </a:p>
        </p:txBody>
      </p:sp>
      <p:pic>
        <p:nvPicPr>
          <p:cNvPr id="21508" name="Picture 4" descr="Картинка 9 из 17307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908050"/>
            <a:ext cx="36099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940425" y="4581525"/>
            <a:ext cx="2087563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Мяч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2" descr="C:\Documents and Settings\Admin\Рабочий стол\5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787400"/>
            <a:ext cx="7072312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513" y="188913"/>
            <a:ext cx="56896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E982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Книги нашего детства</a:t>
            </a:r>
            <a:endParaRPr lang="ru-RU" sz="3200" dirty="0"/>
          </a:p>
        </p:txBody>
      </p:sp>
      <p:sp>
        <p:nvSpPr>
          <p:cNvPr id="38917" name="Прямоугольник 4"/>
          <p:cNvSpPr>
            <a:spLocks noChangeArrowheads="1"/>
          </p:cNvSpPr>
          <p:nvPr/>
        </p:nvSpPr>
        <p:spPr bwMode="auto">
          <a:xfrm>
            <a:off x="2286000" y="2551113"/>
            <a:ext cx="5822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8918" name="TextBox 5"/>
          <p:cNvSpPr txBox="1">
            <a:spLocks noChangeArrowheads="1"/>
          </p:cNvSpPr>
          <p:nvPr/>
        </p:nvSpPr>
        <p:spPr bwMode="auto">
          <a:xfrm>
            <a:off x="684213" y="5373688"/>
            <a:ext cx="80645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Сколько детей выросло на замечательных произведениях С.Я.Маршака! Сколько взрослых помнят на протяжении всей жизни полюбившиеся с детства строки: "Мой веселый</a:t>
            </a:r>
            <a:r>
              <a:rPr lang="ru-RU" altLang="ru-RU" sz="1800"/>
              <a:t>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659563" y="274638"/>
            <a:ext cx="2027237" cy="11430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8243888" y="1600200"/>
            <a:ext cx="442912" cy="45259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68313" y="3544888"/>
            <a:ext cx="2376487" cy="33131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Мой</a:t>
            </a:r>
            <a:br>
              <a:rPr lang="ru-RU" altLang="ru-RU" sz="2400" b="1"/>
            </a:br>
            <a:r>
              <a:rPr lang="ru-RU" altLang="ru-RU" sz="2400" b="1"/>
              <a:t>Веселый,</a:t>
            </a:r>
            <a:br>
              <a:rPr lang="ru-RU" altLang="ru-RU" sz="2400" b="1"/>
            </a:br>
            <a:r>
              <a:rPr lang="ru-RU" altLang="ru-RU" sz="2400" b="1"/>
              <a:t>Звонкий</a:t>
            </a:r>
            <a:br>
              <a:rPr lang="ru-RU" altLang="ru-RU" sz="2400" b="1"/>
            </a:br>
            <a:r>
              <a:rPr lang="ru-RU" altLang="ru-RU" sz="2400" b="1"/>
              <a:t>Мяч,</a:t>
            </a:r>
            <a:br>
              <a:rPr lang="ru-RU" altLang="ru-RU" sz="2400" b="1"/>
            </a:br>
            <a:r>
              <a:rPr lang="ru-RU" altLang="ru-RU" sz="2400" b="1"/>
              <a:t>Ты куда</a:t>
            </a:r>
            <a:br>
              <a:rPr lang="ru-RU" altLang="ru-RU" sz="2400" b="1"/>
            </a:br>
            <a:r>
              <a:rPr lang="ru-RU" altLang="ru-RU" sz="2400" b="1"/>
              <a:t>Помчался</a:t>
            </a:r>
            <a:br>
              <a:rPr lang="ru-RU" altLang="ru-RU" sz="2400" b="1"/>
            </a:br>
            <a:r>
              <a:rPr lang="ru-RU" altLang="ru-RU" sz="2400" b="1"/>
              <a:t>Вскачь?</a:t>
            </a:r>
            <a:br>
              <a:rPr lang="ru-RU" altLang="ru-RU" sz="2400" b="1"/>
            </a:br>
            <a:r>
              <a:rPr lang="ru-RU" altLang="ru-RU" sz="2400" b="1"/>
              <a:t/>
            </a:r>
            <a:br>
              <a:rPr lang="ru-RU" altLang="ru-RU" sz="2400" b="1"/>
            </a:br>
            <a:endParaRPr lang="ru-RU" altLang="ru-RU" sz="2400" b="1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5219700" y="260350"/>
            <a:ext cx="3313113" cy="5032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/>
              <a:t>Мяч </a:t>
            </a:r>
          </a:p>
        </p:txBody>
      </p:sp>
      <p:pic>
        <p:nvPicPr>
          <p:cNvPr id="39942" name="Picture 7" descr="m02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0"/>
            <a:ext cx="4870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Rectangle 8"/>
          <p:cNvSpPr>
            <a:spLocks noChangeArrowheads="1"/>
          </p:cNvSpPr>
          <p:nvPr/>
        </p:nvSpPr>
        <p:spPr bwMode="auto">
          <a:xfrm>
            <a:off x="3132138" y="4076700"/>
            <a:ext cx="2447925" cy="2401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9933"/>
                </a:solidFill>
              </a:rPr>
              <a:t>Желтый,</a:t>
            </a:r>
            <a:br>
              <a:rPr lang="ru-RU" altLang="ru-RU" sz="2400" b="1">
                <a:solidFill>
                  <a:srgbClr val="FF9933"/>
                </a:solidFill>
              </a:rPr>
            </a:br>
            <a:r>
              <a:rPr lang="ru-RU" altLang="ru-RU" sz="2400" b="1">
                <a:solidFill>
                  <a:srgbClr val="CC0000"/>
                </a:solidFill>
              </a:rPr>
              <a:t>Красный,</a:t>
            </a:r>
            <a:br>
              <a:rPr lang="ru-RU" altLang="ru-RU" sz="2400" b="1">
                <a:solidFill>
                  <a:srgbClr val="CC0000"/>
                </a:solidFill>
              </a:rPr>
            </a:br>
            <a:r>
              <a:rPr lang="ru-RU" altLang="ru-RU" sz="2400" b="1">
                <a:solidFill>
                  <a:srgbClr val="0033CC"/>
                </a:solidFill>
              </a:rPr>
              <a:t>Голубой,</a:t>
            </a:r>
            <a:br>
              <a:rPr lang="ru-RU" altLang="ru-RU" sz="2400" b="1">
                <a:solidFill>
                  <a:srgbClr val="0033CC"/>
                </a:solidFill>
              </a:rPr>
            </a:br>
            <a:r>
              <a:rPr lang="ru-RU" altLang="ru-RU" sz="2400" b="1"/>
              <a:t>Не угнаться</a:t>
            </a:r>
            <a:br>
              <a:rPr lang="ru-RU" altLang="ru-RU" sz="2400" b="1"/>
            </a:br>
            <a:r>
              <a:rPr lang="ru-RU" altLang="ru-RU" sz="2400" b="1"/>
              <a:t>За тобой!</a:t>
            </a:r>
          </a:p>
        </p:txBody>
      </p:sp>
      <p:pic>
        <p:nvPicPr>
          <p:cNvPr id="39944" name="Picture 10" descr="319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3375"/>
            <a:ext cx="23622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3924300" y="620713"/>
            <a:ext cx="4751388" cy="57610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2800" b="1"/>
              <a:t>Где обедал, воробей?</a:t>
            </a:r>
            <a:br>
              <a:rPr lang="ru-RU" altLang="ru-RU" sz="2800" b="1"/>
            </a:br>
            <a:r>
              <a:rPr lang="ru-RU" altLang="ru-RU" sz="2800" b="1"/>
              <a:t>- В зоопарке у зверей.</a:t>
            </a:r>
            <a:br>
              <a:rPr lang="ru-RU" altLang="ru-RU" sz="2800" b="1"/>
            </a:br>
            <a:r>
              <a:rPr lang="ru-RU" altLang="ru-RU" sz="2800" b="1"/>
              <a:t/>
            </a:r>
            <a:br>
              <a:rPr lang="ru-RU" altLang="ru-RU" sz="2800" b="1"/>
            </a:br>
            <a:r>
              <a:rPr lang="ru-RU" altLang="ru-RU" sz="2800" b="1"/>
              <a:t>- Пообедал я сперва</a:t>
            </a:r>
            <a:br>
              <a:rPr lang="ru-RU" altLang="ru-RU" sz="2800" b="1"/>
            </a:br>
            <a:r>
              <a:rPr lang="ru-RU" altLang="ru-RU" sz="2800" b="1"/>
              <a:t>За решеткою у льва.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/>
            </a:r>
            <a:br>
              <a:rPr lang="ru-RU" altLang="ru-RU" sz="2800" b="1"/>
            </a:br>
            <a:r>
              <a:rPr lang="ru-RU" altLang="ru-RU" sz="2800" b="1"/>
              <a:t>- Подкрепился у лисицы,</a:t>
            </a:r>
            <a:br>
              <a:rPr lang="ru-RU" altLang="ru-RU" sz="2800" b="1"/>
            </a:br>
            <a:r>
              <a:rPr lang="ru-RU" altLang="ru-RU" sz="2800" b="1"/>
              <a:t>У моржа попил водицы...</a:t>
            </a:r>
            <a:br>
              <a:rPr lang="ru-RU" altLang="ru-RU" sz="2800" b="1"/>
            </a:br>
            <a:endParaRPr lang="ru-RU" altLang="ru-RU" sz="2800" b="1"/>
          </a:p>
        </p:txBody>
      </p:sp>
      <p:pic>
        <p:nvPicPr>
          <p:cNvPr id="40963" name="Picture 7" descr="1857140_Gde_obedal_vorobe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333375"/>
            <a:ext cx="36607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ChangeArrowheads="1"/>
          </p:cNvSpPr>
          <p:nvPr/>
        </p:nvSpPr>
        <p:spPr bwMode="auto">
          <a:xfrm>
            <a:off x="2411413" y="0"/>
            <a:ext cx="6167437" cy="9810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i="1">
                <a:solidFill>
                  <a:srgbClr val="C00000"/>
                </a:solidFill>
              </a:rPr>
              <a:t>    Вот какой рассеянный</a:t>
            </a:r>
          </a:p>
        </p:txBody>
      </p:sp>
      <p:sp>
        <p:nvSpPr>
          <p:cNvPr id="41987" name="Rectangle 6"/>
          <p:cNvSpPr>
            <a:spLocks noChangeArrowheads="1"/>
          </p:cNvSpPr>
          <p:nvPr/>
        </p:nvSpPr>
        <p:spPr bwMode="auto">
          <a:xfrm>
            <a:off x="4041775" y="1125538"/>
            <a:ext cx="4537075" cy="525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   Жил человек рассеянный</a:t>
            </a:r>
            <a:br>
              <a:rPr lang="ru-RU" altLang="ru-RU" sz="2800" b="1"/>
            </a:br>
            <a:r>
              <a:rPr lang="ru-RU" altLang="ru-RU" sz="2800" b="1"/>
              <a:t>На улице Бассейной.</a:t>
            </a:r>
            <a:br>
              <a:rPr lang="ru-RU" altLang="ru-RU" sz="2800" b="1"/>
            </a:br>
            <a:r>
              <a:rPr lang="ru-RU" altLang="ru-RU" sz="2800" b="1"/>
              <a:t>Сел он утром на кровать,</a:t>
            </a:r>
            <a:br>
              <a:rPr lang="ru-RU" altLang="ru-RU" sz="2800" b="1"/>
            </a:br>
            <a:r>
              <a:rPr lang="ru-RU" altLang="ru-RU" sz="2800" b="1"/>
              <a:t>Стал рубашку надевать,</a:t>
            </a:r>
            <a:br>
              <a:rPr lang="ru-RU" altLang="ru-RU" sz="2800" b="1"/>
            </a:br>
            <a:r>
              <a:rPr lang="ru-RU" altLang="ru-RU" sz="2800" b="1"/>
              <a:t>В рукава просунул руки -</a:t>
            </a:r>
            <a:br>
              <a:rPr lang="ru-RU" altLang="ru-RU" sz="2800" b="1"/>
            </a:br>
            <a:r>
              <a:rPr lang="ru-RU" altLang="ru-RU" sz="2800" b="1"/>
              <a:t>Оказалось, это брюки.</a:t>
            </a:r>
            <a:br>
              <a:rPr lang="ru-RU" altLang="ru-RU" sz="2800" b="1"/>
            </a:br>
            <a:r>
              <a:rPr lang="ru-RU" altLang="ru-RU" sz="2800" b="1"/>
              <a:t>Вот какой рассеянный</a:t>
            </a:r>
            <a:br>
              <a:rPr lang="ru-RU" altLang="ru-RU" sz="2800" b="1"/>
            </a:br>
            <a:r>
              <a:rPr lang="ru-RU" altLang="ru-RU" sz="2800" b="1"/>
              <a:t>С улицы Бассейной!</a:t>
            </a:r>
            <a:br>
              <a:rPr lang="ru-RU" altLang="ru-RU" sz="2800" b="1"/>
            </a:br>
            <a:endParaRPr lang="ru-RU" altLang="ru-RU" sz="2800" b="1"/>
          </a:p>
        </p:txBody>
      </p:sp>
      <p:pic>
        <p:nvPicPr>
          <p:cNvPr id="41988" name="Picture 8" descr="imgu3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36957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323850" y="1052513"/>
            <a:ext cx="4103688" cy="46085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Дама сдавала в багаж</a:t>
            </a:r>
            <a:br>
              <a:rPr lang="ru-RU" altLang="ru-RU" sz="2400"/>
            </a:br>
            <a:r>
              <a:rPr lang="ru-RU" altLang="ru-RU" sz="2400"/>
              <a:t>Диван,</a:t>
            </a:r>
            <a:br>
              <a:rPr lang="ru-RU" altLang="ru-RU" sz="2400"/>
            </a:br>
            <a:r>
              <a:rPr lang="ru-RU" altLang="ru-RU" sz="2400"/>
              <a:t>Чемодан,</a:t>
            </a:r>
            <a:br>
              <a:rPr lang="ru-RU" altLang="ru-RU" sz="2400"/>
            </a:br>
            <a:r>
              <a:rPr lang="ru-RU" altLang="ru-RU" sz="2400"/>
              <a:t>Саквояж,</a:t>
            </a:r>
            <a:br>
              <a:rPr lang="ru-RU" altLang="ru-RU" sz="2400"/>
            </a:br>
            <a:r>
              <a:rPr lang="ru-RU" altLang="ru-RU" sz="2400"/>
              <a:t>Картину,</a:t>
            </a:r>
            <a:br>
              <a:rPr lang="ru-RU" altLang="ru-RU" sz="2400"/>
            </a:br>
            <a:r>
              <a:rPr lang="ru-RU" altLang="ru-RU" sz="2400"/>
              <a:t>Корзину,</a:t>
            </a:r>
            <a:br>
              <a:rPr lang="ru-RU" altLang="ru-RU" sz="2400"/>
            </a:br>
            <a:r>
              <a:rPr lang="ru-RU" altLang="ru-RU" sz="2400"/>
              <a:t>Картонку</a:t>
            </a:r>
            <a:br>
              <a:rPr lang="ru-RU" altLang="ru-RU" sz="2400"/>
            </a:br>
            <a:r>
              <a:rPr lang="ru-RU" altLang="ru-RU" sz="2400"/>
              <a:t>И маленькую собачонку...</a:t>
            </a:r>
            <a:br>
              <a:rPr lang="ru-RU" altLang="ru-RU" sz="2400"/>
            </a:br>
            <a:endParaRPr lang="ru-RU" altLang="ru-RU" sz="2400"/>
          </a:p>
        </p:txBody>
      </p:sp>
      <p:pic>
        <p:nvPicPr>
          <p:cNvPr id="43011" name="Picture 6" descr="Картинка 320 из 644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836613"/>
            <a:ext cx="4575175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7"/>
          <p:cNvSpPr>
            <a:spLocks noChangeArrowheads="1"/>
          </p:cNvSpPr>
          <p:nvPr/>
        </p:nvSpPr>
        <p:spPr bwMode="auto">
          <a:xfrm>
            <a:off x="971550" y="334963"/>
            <a:ext cx="2592388" cy="5016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C00000"/>
                </a:solidFill>
              </a:rPr>
              <a:t>Багаж.</a:t>
            </a:r>
            <a:br>
              <a:rPr lang="ru-RU" altLang="ru-RU" b="1">
                <a:solidFill>
                  <a:srgbClr val="C00000"/>
                </a:solidFill>
              </a:rPr>
            </a:br>
            <a:r>
              <a:rPr lang="ru-RU" altLang="ru-RU" sz="1800"/>
              <a:t/>
            </a:r>
            <a:br>
              <a:rPr lang="ru-RU" altLang="ru-RU" sz="1800"/>
            </a:b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8" descr="4702d7daf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60350"/>
            <a:ext cx="43910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9"/>
          <p:cNvSpPr>
            <a:spLocks noChangeArrowheads="1"/>
          </p:cNvSpPr>
          <p:nvPr/>
        </p:nvSpPr>
        <p:spPr bwMode="auto">
          <a:xfrm>
            <a:off x="250825" y="260350"/>
            <a:ext cx="3889375" cy="3384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/>
            </a:r>
            <a:br>
              <a:rPr lang="ru-RU" altLang="ru-RU" sz="1800"/>
            </a:br>
            <a:r>
              <a:rPr lang="ru-RU" altLang="ru-RU" sz="2400" b="1"/>
              <a:t>Вот портфель,</a:t>
            </a:r>
            <a:br>
              <a:rPr lang="ru-RU" altLang="ru-RU" sz="2400" b="1"/>
            </a:br>
            <a:r>
              <a:rPr lang="ru-RU" altLang="ru-RU" sz="2400" b="1"/>
              <a:t>Пальто и шляпа.</a:t>
            </a:r>
            <a:br>
              <a:rPr lang="ru-RU" altLang="ru-RU" sz="2400" b="1"/>
            </a:br>
            <a:r>
              <a:rPr lang="ru-RU" altLang="ru-RU" sz="2400" b="1"/>
              <a:t>День у папы</a:t>
            </a:r>
            <a:br>
              <a:rPr lang="ru-RU" altLang="ru-RU" sz="2400" b="1"/>
            </a:br>
            <a:r>
              <a:rPr lang="ru-RU" altLang="ru-RU" sz="2400" b="1"/>
              <a:t>Выходной.</a:t>
            </a:r>
            <a:br>
              <a:rPr lang="ru-RU" altLang="ru-RU" sz="2400" b="1"/>
            </a:br>
            <a:r>
              <a:rPr lang="ru-RU" altLang="ru-RU" sz="2400" b="1"/>
              <a:t>Не ушёл</a:t>
            </a:r>
            <a:br>
              <a:rPr lang="ru-RU" altLang="ru-RU" sz="2400" b="1"/>
            </a:br>
            <a:r>
              <a:rPr lang="ru-RU" altLang="ru-RU" sz="2400" b="1"/>
              <a:t>Сегодня</a:t>
            </a:r>
            <a:br>
              <a:rPr lang="ru-RU" altLang="ru-RU" sz="2400" b="1"/>
            </a:br>
            <a:r>
              <a:rPr lang="ru-RU" altLang="ru-RU" sz="2400" b="1"/>
              <a:t>Папа.</a:t>
            </a:r>
            <a:br>
              <a:rPr lang="ru-RU" altLang="ru-RU" sz="2400" b="1"/>
            </a:br>
            <a:r>
              <a:rPr lang="ru-RU" altLang="ru-RU" sz="2400" b="1"/>
              <a:t>Значит,</a:t>
            </a:r>
            <a:br>
              <a:rPr lang="ru-RU" altLang="ru-RU" sz="2400" b="1"/>
            </a:br>
            <a:r>
              <a:rPr lang="ru-RU" altLang="ru-RU" sz="2400" b="1"/>
              <a:t>Будет он со мной.</a:t>
            </a:r>
            <a:br>
              <a:rPr lang="ru-RU" altLang="ru-RU" sz="2400" b="1"/>
            </a:br>
            <a:endParaRPr lang="ru-RU" altLang="ru-RU" sz="2400" b="1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4356100" y="3573463"/>
            <a:ext cx="4465638" cy="3024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/>
            </a:r>
            <a:br>
              <a:rPr lang="ru-RU" altLang="ru-RU" sz="1800"/>
            </a:br>
            <a:r>
              <a:rPr lang="ru-RU" altLang="ru-RU" sz="2400" b="1"/>
              <a:t>Что мы нынче</a:t>
            </a:r>
            <a:br>
              <a:rPr lang="ru-RU" altLang="ru-RU" sz="2400" b="1"/>
            </a:br>
            <a:r>
              <a:rPr lang="ru-RU" altLang="ru-RU" sz="2400" b="1"/>
              <a:t>Делать будем?</a:t>
            </a:r>
            <a:br>
              <a:rPr lang="ru-RU" altLang="ru-RU" sz="2400" b="1"/>
            </a:br>
            <a:r>
              <a:rPr lang="ru-RU" altLang="ru-RU" sz="2400" b="1"/>
              <a:t>Это вместе</a:t>
            </a:r>
            <a:br>
              <a:rPr lang="ru-RU" altLang="ru-RU" sz="2400" b="1"/>
            </a:br>
            <a:r>
              <a:rPr lang="ru-RU" altLang="ru-RU" sz="2400" b="1"/>
              <a:t>Мы обсудим.</a:t>
            </a:r>
            <a:br>
              <a:rPr lang="ru-RU" altLang="ru-RU" sz="2400" b="1"/>
            </a:br>
            <a:r>
              <a:rPr lang="ru-RU" altLang="ru-RU" sz="2400" b="1"/>
              <a:t>Сяду к папе </a:t>
            </a:r>
            <a:br>
              <a:rPr lang="ru-RU" altLang="ru-RU" sz="2400" b="1"/>
            </a:br>
            <a:r>
              <a:rPr lang="ru-RU" altLang="ru-RU" sz="2400" b="1"/>
              <a:t>На кровать -</a:t>
            </a:r>
            <a:br>
              <a:rPr lang="ru-RU" altLang="ru-RU" sz="2400" b="1"/>
            </a:br>
            <a:r>
              <a:rPr lang="ru-RU" altLang="ru-RU" sz="2400" b="1"/>
              <a:t>Станем вместе</a:t>
            </a:r>
            <a:br>
              <a:rPr lang="ru-RU" altLang="ru-RU" sz="2400" b="1"/>
            </a:br>
            <a:r>
              <a:rPr lang="ru-RU" altLang="ru-RU" sz="2400" b="1"/>
              <a:t>Обсуждать.</a:t>
            </a:r>
            <a:br>
              <a:rPr lang="ru-RU" altLang="ru-RU" sz="2400" b="1"/>
            </a:br>
            <a:endParaRPr lang="ru-RU" altLang="ru-RU" sz="2400" b="1"/>
          </a:p>
        </p:txBody>
      </p:sp>
      <p:pic>
        <p:nvPicPr>
          <p:cNvPr id="44037" name="Picture 11" descr="h08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644900"/>
            <a:ext cx="2236787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250825" y="1052513"/>
            <a:ext cx="3816350" cy="46799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/>
            </a:r>
            <a:br>
              <a:rPr lang="ru-RU" altLang="ru-RU" sz="2400"/>
            </a:br>
            <a:r>
              <a:rPr lang="ru-RU" altLang="ru-RU" sz="2400" b="1"/>
              <a:t>Жила-была девочка.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Как её звали?</a:t>
            </a:r>
            <a:br>
              <a:rPr lang="ru-RU" altLang="ru-RU" sz="2400" b="1"/>
            </a:br>
            <a:r>
              <a:rPr lang="ru-RU" altLang="ru-RU" sz="2400" b="1"/>
              <a:t>Кто звал,</a:t>
            </a:r>
            <a:br>
              <a:rPr lang="ru-RU" altLang="ru-RU" sz="2400" b="1"/>
            </a:br>
            <a:r>
              <a:rPr lang="ru-RU" altLang="ru-RU" sz="2400" b="1"/>
              <a:t>Тот и знал.</a:t>
            </a:r>
            <a:br>
              <a:rPr lang="ru-RU" altLang="ru-RU" sz="2400" b="1"/>
            </a:br>
            <a:r>
              <a:rPr lang="ru-RU" altLang="ru-RU" sz="2400" b="1"/>
              <a:t>А вы не знаете.</a:t>
            </a:r>
            <a:br>
              <a:rPr lang="ru-RU" altLang="ru-RU" sz="2400" b="1"/>
            </a:br>
            <a:r>
              <a:rPr lang="ru-RU" altLang="ru-RU" sz="2400" b="1"/>
              <a:t/>
            </a:r>
            <a:br>
              <a:rPr lang="ru-RU" altLang="ru-RU" sz="2400" b="1"/>
            </a:br>
            <a:r>
              <a:rPr lang="ru-RU" altLang="ru-RU" sz="2400" b="1"/>
              <a:t>Сколько ей было лет?</a:t>
            </a:r>
            <a:br>
              <a:rPr lang="ru-RU" altLang="ru-RU" sz="2400" b="1"/>
            </a:br>
            <a:r>
              <a:rPr lang="ru-RU" altLang="ru-RU" sz="2400" b="1"/>
              <a:t>Сколько зим,</a:t>
            </a:r>
            <a:br>
              <a:rPr lang="ru-RU" altLang="ru-RU" sz="2400" b="1"/>
            </a:br>
            <a:r>
              <a:rPr lang="ru-RU" altLang="ru-RU" sz="2400" b="1"/>
              <a:t>Столько лет, -</a:t>
            </a:r>
            <a:br>
              <a:rPr lang="ru-RU" altLang="ru-RU" sz="2400" b="1"/>
            </a:br>
            <a:r>
              <a:rPr lang="ru-RU" altLang="ru-RU" sz="2400" b="1"/>
              <a:t>Сорока ещё нет.</a:t>
            </a:r>
            <a:br>
              <a:rPr lang="ru-RU" altLang="ru-RU" sz="2400" b="1"/>
            </a:br>
            <a:r>
              <a:rPr lang="ru-RU" altLang="ru-RU" sz="2400" b="1"/>
              <a:t>А всего четыре года.</a:t>
            </a:r>
            <a:br>
              <a:rPr lang="ru-RU" altLang="ru-RU" sz="2400" b="1"/>
            </a:br>
            <a:r>
              <a:rPr lang="ru-RU" altLang="ru-RU" sz="2400" b="1"/>
              <a:t/>
            </a:r>
            <a:br>
              <a:rPr lang="ru-RU" altLang="ru-RU" sz="2400" b="1"/>
            </a:br>
            <a:endParaRPr lang="ru-RU" altLang="ru-RU" sz="2400" b="1"/>
          </a:p>
        </p:txBody>
      </p:sp>
      <p:pic>
        <p:nvPicPr>
          <p:cNvPr id="45059" name="Picture 6" descr="i_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260350"/>
            <a:ext cx="289877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7"/>
          <p:cNvSpPr>
            <a:spLocks noChangeArrowheads="1"/>
          </p:cNvSpPr>
          <p:nvPr/>
        </p:nvSpPr>
        <p:spPr bwMode="auto">
          <a:xfrm>
            <a:off x="3995738" y="4724400"/>
            <a:ext cx="47879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И был у неё... Кто у неё был?</a:t>
            </a:r>
            <a:br>
              <a:rPr lang="ru-RU" altLang="ru-RU" sz="2400" b="1"/>
            </a:br>
            <a:r>
              <a:rPr lang="ru-RU" altLang="ru-RU" sz="2400" b="1"/>
              <a:t>Серый,</a:t>
            </a:r>
            <a:br>
              <a:rPr lang="ru-RU" altLang="ru-RU" sz="2400" b="1"/>
            </a:br>
            <a:r>
              <a:rPr lang="ru-RU" altLang="ru-RU" sz="2400" b="1"/>
              <a:t>Усатый,</a:t>
            </a:r>
            <a:br>
              <a:rPr lang="ru-RU" altLang="ru-RU" sz="2400" b="1"/>
            </a:br>
            <a:r>
              <a:rPr lang="ru-RU" altLang="ru-RU" sz="2400" b="1"/>
              <a:t>Весь полосатый.</a:t>
            </a:r>
            <a:br>
              <a:rPr lang="ru-RU" altLang="ru-RU" sz="2400" b="1"/>
            </a:br>
            <a:r>
              <a:rPr lang="ru-RU" altLang="ru-RU" sz="2400" b="1"/>
              <a:t>Кто это такой? Котёнок.</a:t>
            </a:r>
            <a:br>
              <a:rPr lang="ru-RU" altLang="ru-RU" sz="2400" b="1"/>
            </a:br>
            <a:endParaRPr lang="ru-RU" altLang="ru-RU" sz="2400" b="1"/>
          </a:p>
        </p:txBody>
      </p:sp>
      <p:sp>
        <p:nvSpPr>
          <p:cNvPr id="45061" name="Rectangle 8"/>
          <p:cNvSpPr>
            <a:spLocks noChangeArrowheads="1"/>
          </p:cNvSpPr>
          <p:nvPr/>
        </p:nvSpPr>
        <p:spPr bwMode="auto">
          <a:xfrm>
            <a:off x="395288" y="260350"/>
            <a:ext cx="4897437" cy="7921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C00000"/>
                </a:solidFill>
              </a:rPr>
              <a:t>Усатый полосатый.</a:t>
            </a:r>
            <a:r>
              <a:rPr lang="ru-RU" altLang="ru-RU" sz="1800">
                <a:solidFill>
                  <a:srgbClr val="C00000"/>
                </a:solidFill>
              </a:rPr>
              <a:t/>
            </a:r>
            <a:br>
              <a:rPr lang="ru-RU" altLang="ru-RU" sz="1800">
                <a:solidFill>
                  <a:srgbClr val="C00000"/>
                </a:solidFill>
              </a:rPr>
            </a:br>
            <a:endParaRPr lang="ru-RU" altLang="ru-RU" sz="18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3125" y="3429000"/>
            <a:ext cx="4357688" cy="31432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Детский писатель </a:t>
            </a:r>
          </a:p>
          <a:p>
            <a:pPr>
              <a:defRPr/>
            </a:pPr>
            <a:r>
              <a:rPr lang="ru-RU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С.Я.Маршак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sz="2400" b="1" i="1" dirty="0" smtClean="0">
                <a:solidFill>
                  <a:srgbClr val="9933FF"/>
                </a:solidFill>
              </a:rPr>
              <a:t>125 лет со дня рождения</a:t>
            </a:r>
            <a:endParaRPr lang="ru-RU" sz="2400" b="1" i="1" dirty="0" smtClean="0"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400" b="1" i="1" dirty="0" smtClean="0">
                <a:solidFill>
                  <a:srgbClr val="9933FF"/>
                </a:solidFill>
              </a:rPr>
              <a:t>(1887 — 1964)</a:t>
            </a:r>
            <a:endParaRPr lang="ru-RU" sz="2400" b="1" i="1" dirty="0"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1" name="Picture 3" descr="C:\Documents and Settings\Admin\Рабочий стол\Marsh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14313"/>
            <a:ext cx="2357437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323850" y="3644900"/>
            <a:ext cx="4752975" cy="29527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/>
            </a:r>
            <a:br>
              <a:rPr lang="ru-RU" altLang="ru-RU" sz="2400" b="1"/>
            </a:br>
            <a:r>
              <a:rPr lang="ru-RU" altLang="ru-RU" sz="2400" b="1"/>
              <a:t>Кто стучится в дверь ко мне</a:t>
            </a:r>
            <a:br>
              <a:rPr lang="ru-RU" altLang="ru-RU" sz="2400" b="1"/>
            </a:br>
            <a:r>
              <a:rPr lang="ru-RU" altLang="ru-RU" sz="2400" b="1"/>
              <a:t>С толстой сумкой на ремне,</a:t>
            </a:r>
            <a:br>
              <a:rPr lang="ru-RU" altLang="ru-RU" sz="2400" b="1"/>
            </a:br>
            <a:r>
              <a:rPr lang="ru-RU" altLang="ru-RU" sz="2400" b="1"/>
              <a:t>С цифрой "5" на медной бляшке,</a:t>
            </a:r>
            <a:br>
              <a:rPr lang="ru-RU" altLang="ru-RU" sz="2400" b="1"/>
            </a:br>
            <a:r>
              <a:rPr lang="ru-RU" altLang="ru-RU" sz="2400" b="1"/>
              <a:t>В синей форменной фуражке?</a:t>
            </a:r>
            <a:br>
              <a:rPr lang="ru-RU" altLang="ru-RU" sz="2400" b="1"/>
            </a:br>
            <a:r>
              <a:rPr lang="ru-RU" altLang="ru-RU" sz="2400" b="1"/>
              <a:t>Это он,</a:t>
            </a:r>
            <a:br>
              <a:rPr lang="ru-RU" altLang="ru-RU" sz="2400" b="1"/>
            </a:br>
            <a:r>
              <a:rPr lang="ru-RU" altLang="ru-RU" sz="2400" b="1"/>
              <a:t>Это он,</a:t>
            </a:r>
            <a:br>
              <a:rPr lang="ru-RU" altLang="ru-RU" sz="2400" b="1"/>
            </a:br>
            <a:r>
              <a:rPr lang="ru-RU" altLang="ru-RU" sz="2400" b="1"/>
              <a:t>Ленинградский почтальон.</a:t>
            </a:r>
            <a:br>
              <a:rPr lang="ru-RU" altLang="ru-RU" sz="2400" b="1"/>
            </a:br>
            <a:endParaRPr lang="ru-RU" altLang="ru-RU" sz="2400" b="1"/>
          </a:p>
        </p:txBody>
      </p:sp>
      <p:pic>
        <p:nvPicPr>
          <p:cNvPr id="46083" name="Picture 6" descr="Картинка 73 из 644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532188"/>
            <a:ext cx="3297238" cy="29527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6084" name="Picture 8" descr="img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8913"/>
            <a:ext cx="26971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9"/>
          <p:cNvSpPr>
            <a:spLocks noChangeArrowheads="1"/>
          </p:cNvSpPr>
          <p:nvPr/>
        </p:nvSpPr>
        <p:spPr bwMode="auto">
          <a:xfrm>
            <a:off x="4500563" y="260350"/>
            <a:ext cx="4391025" cy="33131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У него сегодня много</a:t>
            </a:r>
            <a:br>
              <a:rPr lang="ru-RU" altLang="ru-RU" sz="2400" b="1"/>
            </a:br>
            <a:r>
              <a:rPr lang="ru-RU" altLang="ru-RU" sz="2400" b="1"/>
              <a:t>Писем в сумке на боку,-</a:t>
            </a:r>
            <a:br>
              <a:rPr lang="ru-RU" altLang="ru-RU" sz="2400" b="1"/>
            </a:br>
            <a:r>
              <a:rPr lang="ru-RU" altLang="ru-RU" sz="2400" b="1"/>
              <a:t>Из Ташкента, Таганрога,</a:t>
            </a:r>
            <a:br>
              <a:rPr lang="ru-RU" altLang="ru-RU" sz="2400" b="1"/>
            </a:br>
            <a:r>
              <a:rPr lang="ru-RU" altLang="ru-RU" sz="2400" b="1"/>
              <a:t>Из Тамбова и Баку.</a:t>
            </a:r>
            <a:br>
              <a:rPr lang="ru-RU" altLang="ru-RU" sz="2400" b="1"/>
            </a:br>
            <a:r>
              <a:rPr lang="ru-RU" altLang="ru-RU" sz="2400" b="1"/>
              <a:t>В семь часов он начал дело,</a:t>
            </a:r>
            <a:br>
              <a:rPr lang="ru-RU" altLang="ru-RU" sz="2400" b="1"/>
            </a:br>
            <a:r>
              <a:rPr lang="ru-RU" altLang="ru-RU" sz="2400" b="1"/>
              <a:t>В десять сумка похудела,</a:t>
            </a:r>
            <a:br>
              <a:rPr lang="ru-RU" altLang="ru-RU" sz="2400" b="1"/>
            </a:br>
            <a:r>
              <a:rPr lang="ru-RU" altLang="ru-RU" sz="2400" b="1"/>
              <a:t>А к двенадцати часам</a:t>
            </a:r>
            <a:br>
              <a:rPr lang="ru-RU" altLang="ru-RU" sz="2400" b="1"/>
            </a:br>
            <a:r>
              <a:rPr lang="ru-RU" altLang="ru-RU" sz="2400" b="1"/>
              <a:t>Всё разнёс по адресам...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 descr="09279829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49275"/>
            <a:ext cx="289083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6"/>
          <p:cNvSpPr>
            <a:spLocks noChangeArrowheads="1"/>
          </p:cNvSpPr>
          <p:nvPr/>
        </p:nvSpPr>
        <p:spPr bwMode="auto">
          <a:xfrm>
            <a:off x="4356100" y="4149725"/>
            <a:ext cx="4537075" cy="23764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Заклубился дым угарный.</a:t>
            </a:r>
            <a:br>
              <a:rPr lang="ru-RU" altLang="ru-RU" sz="2400" b="1"/>
            </a:br>
            <a:r>
              <a:rPr lang="ru-RU" altLang="ru-RU" sz="2400" b="1"/>
              <a:t>Гарью комната полна.</a:t>
            </a:r>
            <a:br>
              <a:rPr lang="ru-RU" altLang="ru-RU" sz="2400" b="1"/>
            </a:br>
            <a:r>
              <a:rPr lang="ru-RU" altLang="ru-RU" sz="2400" b="1"/>
              <a:t>На руках Кузьма-пожарный</a:t>
            </a:r>
            <a:br>
              <a:rPr lang="ru-RU" altLang="ru-RU" sz="2400" b="1"/>
            </a:br>
            <a:r>
              <a:rPr lang="ru-RU" altLang="ru-RU" sz="2400" b="1"/>
              <a:t>Вынес Лену из окна...</a:t>
            </a:r>
          </a:p>
        </p:txBody>
      </p:sp>
      <p:sp>
        <p:nvSpPr>
          <p:cNvPr id="47108" name="Rectangle 7"/>
          <p:cNvSpPr>
            <a:spLocks noChangeArrowheads="1"/>
          </p:cNvSpPr>
          <p:nvPr/>
        </p:nvSpPr>
        <p:spPr bwMode="auto">
          <a:xfrm>
            <a:off x="395288" y="1052513"/>
            <a:ext cx="4032250" cy="4032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На площади базарной,</a:t>
            </a:r>
            <a:br>
              <a:rPr lang="ru-RU" altLang="ru-RU" sz="2400" b="1"/>
            </a:br>
            <a:r>
              <a:rPr lang="ru-RU" altLang="ru-RU" sz="2400" b="1"/>
              <a:t>На каланче пожарной</a:t>
            </a:r>
            <a:br>
              <a:rPr lang="ru-RU" altLang="ru-RU" sz="2400" b="1"/>
            </a:br>
            <a:r>
              <a:rPr lang="ru-RU" altLang="ru-RU" sz="2400" b="1"/>
              <a:t>Круглые сутки</a:t>
            </a:r>
            <a:br>
              <a:rPr lang="ru-RU" altLang="ru-RU" sz="2400" b="1"/>
            </a:br>
            <a:r>
              <a:rPr lang="ru-RU" altLang="ru-RU" sz="2400" b="1"/>
              <a:t>Дозорный у будки</a:t>
            </a:r>
            <a:br>
              <a:rPr lang="ru-RU" altLang="ru-RU" sz="2400" b="1"/>
            </a:br>
            <a:r>
              <a:rPr lang="ru-RU" altLang="ru-RU" sz="2400" b="1"/>
              <a:t>Поглядывал вокруг -</a:t>
            </a:r>
            <a:br>
              <a:rPr lang="ru-RU" altLang="ru-RU" sz="2400" b="1"/>
            </a:br>
            <a:r>
              <a:rPr lang="ru-RU" altLang="ru-RU" sz="2400" b="1"/>
              <a:t>На север,</a:t>
            </a:r>
            <a:br>
              <a:rPr lang="ru-RU" altLang="ru-RU" sz="2400" b="1"/>
            </a:br>
            <a:r>
              <a:rPr lang="ru-RU" altLang="ru-RU" sz="2400" b="1"/>
              <a:t>На юг,</a:t>
            </a:r>
            <a:br>
              <a:rPr lang="ru-RU" altLang="ru-RU" sz="2400" b="1"/>
            </a:br>
            <a:r>
              <a:rPr lang="ru-RU" altLang="ru-RU" sz="2400" b="1"/>
              <a:t>На запад,</a:t>
            </a:r>
            <a:br>
              <a:rPr lang="ru-RU" altLang="ru-RU" sz="2400" b="1"/>
            </a:br>
            <a:r>
              <a:rPr lang="ru-RU" altLang="ru-RU" sz="2400" b="1"/>
              <a:t>На восток,-</a:t>
            </a:r>
            <a:br>
              <a:rPr lang="ru-RU" altLang="ru-RU" sz="2400" b="1"/>
            </a:br>
            <a:r>
              <a:rPr lang="ru-RU" altLang="ru-RU" sz="2400" b="1"/>
              <a:t>Не виден ли дымок...</a:t>
            </a:r>
          </a:p>
        </p:txBody>
      </p:sp>
      <p:sp>
        <p:nvSpPr>
          <p:cNvPr id="47109" name="Rectangle 8"/>
          <p:cNvSpPr>
            <a:spLocks noChangeArrowheads="1"/>
          </p:cNvSpPr>
          <p:nvPr/>
        </p:nvSpPr>
        <p:spPr bwMode="auto">
          <a:xfrm>
            <a:off x="900113" y="333375"/>
            <a:ext cx="2808287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C00000"/>
                </a:solidFill>
              </a:rPr>
              <a:t>Пожар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395288" y="1341438"/>
            <a:ext cx="4537075" cy="2879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Собирались лодыри </a:t>
            </a:r>
            <a:br>
              <a:rPr lang="ru-RU" altLang="ru-RU" sz="2400" b="1"/>
            </a:br>
            <a:r>
              <a:rPr lang="ru-RU" altLang="ru-RU" sz="2400" b="1"/>
              <a:t>На урок,</a:t>
            </a:r>
            <a:br>
              <a:rPr lang="ru-RU" altLang="ru-RU" sz="2400" b="1"/>
            </a:br>
            <a:r>
              <a:rPr lang="ru-RU" altLang="ru-RU" sz="2400" b="1"/>
              <a:t>А попали лодыри </a:t>
            </a:r>
            <a:br>
              <a:rPr lang="ru-RU" altLang="ru-RU" sz="2400" b="1"/>
            </a:br>
            <a:r>
              <a:rPr lang="ru-RU" altLang="ru-RU" sz="2400" b="1"/>
              <a:t>На каток.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Толстый ранец с книжками </a:t>
            </a:r>
            <a:br>
              <a:rPr lang="ru-RU" altLang="ru-RU" sz="2400" b="1"/>
            </a:br>
            <a:r>
              <a:rPr lang="ru-RU" altLang="ru-RU" sz="2400" b="1"/>
              <a:t>На спине,</a:t>
            </a:r>
            <a:br>
              <a:rPr lang="ru-RU" altLang="ru-RU" sz="2400" b="1"/>
            </a:br>
            <a:r>
              <a:rPr lang="ru-RU" altLang="ru-RU" sz="2400" b="1"/>
              <a:t>А коньки под мышками </a:t>
            </a:r>
            <a:br>
              <a:rPr lang="ru-RU" altLang="ru-RU" sz="2400" b="1"/>
            </a:br>
            <a:r>
              <a:rPr lang="ru-RU" altLang="ru-RU" sz="2400" b="1"/>
              <a:t>На ремне...</a:t>
            </a:r>
          </a:p>
        </p:txBody>
      </p:sp>
      <p:pic>
        <p:nvPicPr>
          <p:cNvPr id="48131" name="Picture 6" descr="Картинка 6 из 4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33375"/>
            <a:ext cx="3810000" cy="381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8132" name="Rectangle 7"/>
          <p:cNvSpPr>
            <a:spLocks noChangeArrowheads="1"/>
          </p:cNvSpPr>
          <p:nvPr/>
        </p:nvSpPr>
        <p:spPr bwMode="auto">
          <a:xfrm>
            <a:off x="900113" y="404813"/>
            <a:ext cx="3384550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C00000"/>
                </a:solidFill>
              </a:rPr>
              <a:t>Кот и лодыри</a:t>
            </a:r>
          </a:p>
        </p:txBody>
      </p:sp>
      <p:sp>
        <p:nvSpPr>
          <p:cNvPr id="48133" name="Rectangle 8"/>
          <p:cNvSpPr>
            <a:spLocks noChangeArrowheads="1"/>
          </p:cNvSpPr>
          <p:nvPr/>
        </p:nvSpPr>
        <p:spPr bwMode="auto">
          <a:xfrm>
            <a:off x="4427538" y="3760788"/>
            <a:ext cx="4716462" cy="30972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Отвечает лодырям </a:t>
            </a:r>
            <a:br>
              <a:rPr lang="ru-RU" altLang="ru-RU" sz="2400" b="1"/>
            </a:br>
            <a:r>
              <a:rPr lang="ru-RU" altLang="ru-RU" sz="2400" b="1"/>
              <a:t>Серый кот:</a:t>
            </a:r>
            <a:br>
              <a:rPr lang="ru-RU" altLang="ru-RU" sz="2400" b="1"/>
            </a:br>
            <a:r>
              <a:rPr lang="ru-RU" altLang="ru-RU" sz="2400" b="1"/>
              <a:t>- Мне, коту усатому, </a:t>
            </a:r>
            <a:br>
              <a:rPr lang="ru-RU" altLang="ru-RU" sz="2400" b="1"/>
            </a:br>
            <a:r>
              <a:rPr lang="ru-RU" altLang="ru-RU" sz="2400" b="1"/>
              <a:t>Скоро год.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Много знал я лодырей </a:t>
            </a:r>
            <a:br>
              <a:rPr lang="ru-RU" altLang="ru-RU" sz="2400" b="1"/>
            </a:br>
            <a:r>
              <a:rPr lang="ru-RU" altLang="ru-RU" sz="2400" b="1"/>
              <a:t>Вроде вас,</a:t>
            </a:r>
            <a:br>
              <a:rPr lang="ru-RU" altLang="ru-RU" sz="2400" b="1"/>
            </a:br>
            <a:r>
              <a:rPr lang="ru-RU" altLang="ru-RU" sz="2400" b="1"/>
              <a:t>А с такими встретился </a:t>
            </a:r>
            <a:br>
              <a:rPr lang="ru-RU" altLang="ru-RU" sz="2400" b="1"/>
            </a:br>
            <a:r>
              <a:rPr lang="ru-RU" altLang="ru-RU" sz="2400" b="1"/>
              <a:t>В первый раз!</a:t>
            </a:r>
            <a:br>
              <a:rPr lang="ru-RU" altLang="ru-RU" sz="2400" b="1"/>
            </a:br>
            <a:endParaRPr lang="ru-RU" altLang="ru-RU" sz="2400" b="1"/>
          </a:p>
        </p:txBody>
      </p:sp>
      <p:pic>
        <p:nvPicPr>
          <p:cNvPr id="48134" name="Picture 10" descr="photo_me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365625"/>
            <a:ext cx="1692275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idx="1"/>
          </p:nvPr>
        </p:nvSpPr>
        <p:spPr>
          <a:xfrm>
            <a:off x="6804025" y="1600200"/>
            <a:ext cx="1882775" cy="45259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50825" y="404813"/>
            <a:ext cx="4392613" cy="59039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C00000"/>
                </a:solidFill>
              </a:rPr>
              <a:t>Ежели вы Вежливы</a:t>
            </a:r>
            <a:r>
              <a:rPr lang="ru-RU" altLang="ru-RU" sz="2400" b="1">
                <a:solidFill>
                  <a:srgbClr val="C0000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И к совести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Не глухи,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Вы место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 Без протеста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 Уступите старухе...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И ежели вы Вежливы,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 То, сидя на уроке,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Не будете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С товарищем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Трещать, как две сороки...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/>
          </a:p>
        </p:txBody>
      </p:sp>
      <p:pic>
        <p:nvPicPr>
          <p:cNvPr id="49156" name="Picture 4" descr="10061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0"/>
            <a:ext cx="46069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395288" y="0"/>
            <a:ext cx="4537075" cy="35004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Впервые на арене</a:t>
            </a:r>
            <a:br>
              <a:rPr lang="ru-RU" altLang="ru-RU" sz="2400" b="1"/>
            </a:br>
            <a:r>
              <a:rPr lang="ru-RU" altLang="ru-RU" sz="2400" b="1"/>
              <a:t>Для школьников Москвы -</a:t>
            </a:r>
            <a:br>
              <a:rPr lang="ru-RU" altLang="ru-RU" sz="2400" b="1"/>
            </a:br>
            <a:r>
              <a:rPr lang="ru-RU" altLang="ru-RU" sz="2400" b="1"/>
              <a:t>Ученые тюлени,</a:t>
            </a:r>
            <a:br>
              <a:rPr lang="ru-RU" altLang="ru-RU" sz="2400" b="1"/>
            </a:br>
            <a:r>
              <a:rPr lang="ru-RU" altLang="ru-RU" sz="2400" b="1"/>
              <a:t>Танцующие львы.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Жонглеры-медвежата,</a:t>
            </a:r>
            <a:br>
              <a:rPr lang="ru-RU" altLang="ru-RU" sz="2400" b="1"/>
            </a:br>
            <a:r>
              <a:rPr lang="ru-RU" altLang="ru-RU" sz="2400" b="1"/>
              <a:t>Собаки-акробаты,</a:t>
            </a:r>
            <a:br>
              <a:rPr lang="ru-RU" altLang="ru-RU" sz="2400" b="1"/>
            </a:br>
            <a:r>
              <a:rPr lang="ru-RU" altLang="ru-RU" sz="2400" b="1"/>
              <a:t>Канатоходец-слон,</a:t>
            </a:r>
            <a:br>
              <a:rPr lang="ru-RU" altLang="ru-RU" sz="2400" b="1"/>
            </a:br>
            <a:r>
              <a:rPr lang="ru-RU" altLang="ru-RU" sz="2400" b="1"/>
              <a:t>Всемирный чемпион.</a:t>
            </a:r>
            <a:endParaRPr lang="en-US" altLang="ru-RU" sz="2400" b="1"/>
          </a:p>
        </p:txBody>
      </p:sp>
      <p:pic>
        <p:nvPicPr>
          <p:cNvPr id="50179" name="Picture 6" descr="5838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33375"/>
            <a:ext cx="26876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8" descr="26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73463"/>
            <a:ext cx="2519362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9"/>
          <p:cNvSpPr>
            <a:spLocks noChangeArrowheads="1"/>
          </p:cNvSpPr>
          <p:nvPr/>
        </p:nvSpPr>
        <p:spPr bwMode="auto">
          <a:xfrm>
            <a:off x="4427538" y="4005263"/>
            <a:ext cx="4321175" cy="2447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Единственные в мире</a:t>
            </a:r>
            <a:br>
              <a:rPr lang="ru-RU" altLang="ru-RU" sz="2400" b="1"/>
            </a:br>
            <a:r>
              <a:rPr lang="ru-RU" altLang="ru-RU" sz="2400" b="1"/>
              <a:t>Атлеты-силачи</a:t>
            </a:r>
            <a:br>
              <a:rPr lang="ru-RU" altLang="ru-RU" sz="2400" b="1"/>
            </a:br>
            <a:r>
              <a:rPr lang="ru-RU" altLang="ru-RU" sz="2400" b="1"/>
              <a:t>Подбрасывают гири,</a:t>
            </a:r>
            <a:br>
              <a:rPr lang="ru-RU" altLang="ru-RU" sz="2400" b="1"/>
            </a:br>
            <a:r>
              <a:rPr lang="ru-RU" altLang="ru-RU" sz="2400" b="1"/>
              <a:t>Как детские мячи...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2555875" y="260350"/>
            <a:ext cx="4248150" cy="62642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Ищут пожарные,</a:t>
            </a:r>
            <a:br>
              <a:rPr lang="ru-RU" altLang="ru-RU" sz="2400" b="1"/>
            </a:br>
            <a:r>
              <a:rPr lang="ru-RU" altLang="ru-RU" sz="2400" b="1"/>
              <a:t>Ищет милиция,</a:t>
            </a:r>
            <a:br>
              <a:rPr lang="ru-RU" altLang="ru-RU" sz="2400" b="1"/>
            </a:br>
            <a:r>
              <a:rPr lang="ru-RU" altLang="ru-RU" sz="2400" b="1"/>
              <a:t>Ищут фотографы</a:t>
            </a:r>
            <a:br>
              <a:rPr lang="ru-RU" altLang="ru-RU" sz="2400" b="1"/>
            </a:br>
            <a:r>
              <a:rPr lang="ru-RU" altLang="ru-RU" sz="2400" b="1"/>
              <a:t>В нашей столице,</a:t>
            </a:r>
            <a:br>
              <a:rPr lang="ru-RU" altLang="ru-RU" sz="2400" b="1"/>
            </a:br>
            <a:r>
              <a:rPr lang="ru-RU" altLang="ru-RU" sz="2400" b="1"/>
              <a:t>Ищут давно,</a:t>
            </a:r>
            <a:br>
              <a:rPr lang="ru-RU" altLang="ru-RU" sz="2400" b="1"/>
            </a:br>
            <a:r>
              <a:rPr lang="ru-RU" altLang="ru-RU" sz="2400" b="1"/>
              <a:t>Но не могут найти</a:t>
            </a:r>
            <a:br>
              <a:rPr lang="ru-RU" altLang="ru-RU" sz="2400" b="1"/>
            </a:br>
            <a:r>
              <a:rPr lang="ru-RU" altLang="ru-RU" sz="2400" b="1"/>
              <a:t>Парня какого-то</a:t>
            </a:r>
            <a:br>
              <a:rPr lang="ru-RU" altLang="ru-RU" sz="2400" b="1"/>
            </a:br>
            <a:r>
              <a:rPr lang="ru-RU" altLang="ru-RU" sz="2400" b="1"/>
              <a:t>Лет двадцати.</a:t>
            </a:r>
            <a:endParaRPr lang="en-US" altLang="ru-RU" sz="24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Среднего роста,</a:t>
            </a:r>
            <a:br>
              <a:rPr lang="ru-RU" altLang="ru-RU" sz="2400" b="1"/>
            </a:br>
            <a:r>
              <a:rPr lang="ru-RU" altLang="ru-RU" sz="2400" b="1"/>
              <a:t>Плечистый и крепкий,</a:t>
            </a:r>
            <a:br>
              <a:rPr lang="ru-RU" altLang="ru-RU" sz="2400" b="1"/>
            </a:br>
            <a:r>
              <a:rPr lang="ru-RU" altLang="ru-RU" sz="2400" b="1"/>
              <a:t>Ходит он в белой</a:t>
            </a:r>
            <a:br>
              <a:rPr lang="ru-RU" altLang="ru-RU" sz="2400" b="1"/>
            </a:br>
            <a:r>
              <a:rPr lang="ru-RU" altLang="ru-RU" sz="2400" b="1"/>
              <a:t>Футболке и кепке.</a:t>
            </a:r>
            <a:br>
              <a:rPr lang="ru-RU" altLang="ru-RU" sz="2400" b="1"/>
            </a:br>
            <a:r>
              <a:rPr lang="ru-RU" altLang="ru-RU" sz="2400" b="1"/>
              <a:t>Знак "ГТО"</a:t>
            </a:r>
            <a:br>
              <a:rPr lang="ru-RU" altLang="ru-RU" sz="2400" b="1"/>
            </a:br>
            <a:r>
              <a:rPr lang="ru-RU" altLang="ru-RU" sz="2400" b="1"/>
              <a:t>На груди у него.</a:t>
            </a:r>
            <a:br>
              <a:rPr lang="ru-RU" altLang="ru-RU" sz="2400" b="1"/>
            </a:br>
            <a:r>
              <a:rPr lang="ru-RU" altLang="ru-RU" sz="2400" b="1"/>
              <a:t>Больше не знают</a:t>
            </a:r>
            <a:br>
              <a:rPr lang="ru-RU" altLang="ru-RU" sz="2400" b="1"/>
            </a:br>
            <a:r>
              <a:rPr lang="ru-RU" altLang="ru-RU" sz="2400" b="1"/>
              <a:t>О нем ничего...</a:t>
            </a:r>
          </a:p>
        </p:txBody>
      </p:sp>
      <p:pic>
        <p:nvPicPr>
          <p:cNvPr id="51203" name="Picture 6" descr="0_76354_fa973cfa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0"/>
            <a:ext cx="2573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8" descr="188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74955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8243888" y="1600200"/>
            <a:ext cx="442912" cy="45259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2227" name="Rectangle 6"/>
          <p:cNvSpPr>
            <a:spLocks noChangeArrowheads="1"/>
          </p:cNvSpPr>
          <p:nvPr/>
        </p:nvSpPr>
        <p:spPr bwMode="auto">
          <a:xfrm>
            <a:off x="4067175" y="476250"/>
            <a:ext cx="4681538" cy="5905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Медведя лет пяти-шести </a:t>
            </a:r>
            <a:br>
              <a:rPr lang="ru-RU" altLang="ru-RU" sz="2400" b="1"/>
            </a:br>
            <a:r>
              <a:rPr lang="ru-RU" altLang="ru-RU" sz="2400" b="1"/>
              <a:t>Учили, как себя вести : </a:t>
            </a:r>
            <a:br>
              <a:rPr lang="ru-RU" altLang="ru-RU" sz="2400" b="1"/>
            </a:br>
            <a:r>
              <a:rPr lang="ru-RU" altLang="ru-RU" sz="2400" b="1"/>
              <a:t>-В гостях, медведь, </a:t>
            </a:r>
            <a:br>
              <a:rPr lang="ru-RU" altLang="ru-RU" sz="2400" b="1"/>
            </a:br>
            <a:r>
              <a:rPr lang="ru-RU" altLang="ru-RU" sz="2400" b="1"/>
              <a:t>Нельзя реветь, </a:t>
            </a:r>
            <a:br>
              <a:rPr lang="ru-RU" altLang="ru-RU" sz="2400" b="1"/>
            </a:br>
            <a:r>
              <a:rPr lang="ru-RU" altLang="ru-RU" sz="2400" b="1"/>
              <a:t>Нельзя грубить и чванится.</a:t>
            </a:r>
            <a:endParaRPr lang="en-US" altLang="ru-RU" sz="24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24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 </a:t>
            </a:r>
            <a:br>
              <a:rPr lang="ru-RU" altLang="ru-RU" sz="2400" b="1"/>
            </a:br>
            <a:r>
              <a:rPr lang="ru-RU" altLang="ru-RU" sz="2400" b="1"/>
              <a:t>Знакомым надо кланяться, </a:t>
            </a:r>
            <a:br>
              <a:rPr lang="ru-RU" altLang="ru-RU" sz="2400" b="1"/>
            </a:br>
            <a:r>
              <a:rPr lang="ru-RU" altLang="ru-RU" sz="2400" b="1"/>
              <a:t>Снимать пред ними шляпу, </a:t>
            </a:r>
            <a:br>
              <a:rPr lang="ru-RU" altLang="ru-RU" sz="2400" b="1"/>
            </a:br>
            <a:r>
              <a:rPr lang="ru-RU" altLang="ru-RU" sz="2400" b="1"/>
              <a:t>Не наступать на лапу, </a:t>
            </a:r>
            <a:br>
              <a:rPr lang="ru-RU" altLang="ru-RU" sz="2400" b="1"/>
            </a:br>
            <a:r>
              <a:rPr lang="ru-RU" altLang="ru-RU" sz="2400" b="1"/>
              <a:t>И не ловить зубами блох, </a:t>
            </a:r>
            <a:br>
              <a:rPr lang="ru-RU" altLang="ru-RU" sz="2400" b="1"/>
            </a:br>
            <a:r>
              <a:rPr lang="ru-RU" altLang="ru-RU" sz="2400" b="1"/>
              <a:t>И не ходить на четырёх… </a:t>
            </a:r>
            <a:br>
              <a:rPr lang="ru-RU" altLang="ru-RU" sz="2400" b="1"/>
            </a:br>
            <a:r>
              <a:rPr lang="ru-RU" altLang="ru-RU" sz="2400" b="1"/>
              <a:t/>
            </a:r>
            <a:br>
              <a:rPr lang="ru-RU" altLang="ru-RU" sz="2400" b="1"/>
            </a:br>
            <a:endParaRPr lang="ru-RU" altLang="ru-RU" sz="2400" b="1"/>
          </a:p>
        </p:txBody>
      </p:sp>
      <p:pic>
        <p:nvPicPr>
          <p:cNvPr id="52228" name="Picture 5" descr="161575_Urok_vezhlivos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38957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395288" y="1268413"/>
            <a:ext cx="4537075" cy="4752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Georgia" pitchFamily="18" charset="0"/>
              </a:rPr>
              <a:t/>
            </a:r>
            <a:br>
              <a:rPr lang="ru-RU" altLang="ru-RU" sz="1800">
                <a:solidFill>
                  <a:srgbClr val="000000"/>
                </a:solidFill>
                <a:latin typeface="Georgia" pitchFamily="18" charset="0"/>
              </a:rPr>
            </a:br>
            <a:endParaRPr lang="ru-RU" altLang="ru-RU" sz="1800">
              <a:solidFill>
                <a:srgbClr val="000000"/>
              </a:solidFill>
              <a:latin typeface="Georgia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Georgia" pitchFamily="18" charset="0"/>
              </a:rPr>
              <a:t>Вьюга снежная, пурга,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Georgia" pitchFamily="18" charset="0"/>
              </a:rPr>
              <a:t>Напряди нам пряжи,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Georgia" pitchFamily="18" charset="0"/>
              </a:rPr>
              <a:t>Взбей пушистые снега,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Georgia" pitchFamily="18" charset="0"/>
              </a:rPr>
              <a:t>Словно пух лебяжий.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Georgia" pitchFamily="18" charset="0"/>
              </a:rPr>
              <a:t/>
            </a:r>
            <a:br>
              <a:rPr lang="ru-RU" altLang="ru-RU" sz="2400" b="1">
                <a:solidFill>
                  <a:srgbClr val="000000"/>
                </a:solidFill>
                <a:latin typeface="Georgia" pitchFamily="18" charset="0"/>
              </a:rPr>
            </a:br>
            <a:endParaRPr lang="ru-RU" altLang="ru-RU" sz="2400" b="1">
              <a:solidFill>
                <a:srgbClr val="000000"/>
              </a:solidFill>
              <a:latin typeface="Georgia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Georgia" pitchFamily="18" charset="0"/>
              </a:rPr>
              <a:t>Вы, проворные ткачи 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Georgia" pitchFamily="18" charset="0"/>
              </a:rPr>
              <a:t>Вихри и метели,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Georgia" pitchFamily="18" charset="0"/>
              </a:rPr>
              <a:t>Дайте радужной парчи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Georgia" pitchFamily="18" charset="0"/>
              </a:rPr>
              <a:t>Для косматых елей.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Georgia" pitchFamily="18" charset="0"/>
              </a:rPr>
              <a:t/>
            </a:r>
            <a:br>
              <a:rPr lang="ru-RU" altLang="ru-RU" sz="2400" b="1">
                <a:solidFill>
                  <a:srgbClr val="000000"/>
                </a:solidFill>
                <a:latin typeface="Georgia" pitchFamily="18" charset="0"/>
              </a:rPr>
            </a:br>
            <a:endParaRPr lang="ru-RU" altLang="ru-RU" sz="2400" b="1">
              <a:solidFill>
                <a:srgbClr val="000000"/>
              </a:solidFill>
              <a:latin typeface="Georgia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Georgia" pitchFamily="18" charset="0"/>
              </a:rPr>
              <a:t/>
            </a:r>
            <a:br>
              <a:rPr lang="ru-RU" altLang="ru-RU" sz="2400" b="1">
                <a:solidFill>
                  <a:srgbClr val="000000"/>
                </a:solidFill>
                <a:latin typeface="Georgia" pitchFamily="18" charset="0"/>
              </a:rPr>
            </a:br>
            <a:endParaRPr lang="ru-RU" altLang="ru-RU" sz="2400" b="1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53251" name="Picture 6" descr="ff484cec615264307486bb1a1e02b0abbc81cc839501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260350"/>
            <a:ext cx="3938588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7"/>
          <p:cNvSpPr>
            <a:spLocks noChangeArrowheads="1"/>
          </p:cNvSpPr>
          <p:nvPr/>
        </p:nvSpPr>
        <p:spPr bwMode="auto">
          <a:xfrm>
            <a:off x="1476375" y="404813"/>
            <a:ext cx="2592388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b="1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33CC"/>
                </a:solidFill>
              </a:rPr>
              <a:t>Вьюга.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b="1">
              <a:solidFill>
                <a:srgbClr val="0033CC"/>
              </a:solidFill>
            </a:endParaRPr>
          </a:p>
        </p:txBody>
      </p:sp>
      <p:sp>
        <p:nvSpPr>
          <p:cNvPr id="53253" name="Rectangle 8"/>
          <p:cNvSpPr>
            <a:spLocks noChangeArrowheads="1"/>
          </p:cNvSpPr>
          <p:nvPr/>
        </p:nvSpPr>
        <p:spPr bwMode="auto">
          <a:xfrm>
            <a:off x="4932363" y="4437063"/>
            <a:ext cx="3887787" cy="20875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Потрудись, кузнец-мороз,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Скуй ты нам сегодня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Ожерелье для берез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К ночи новогодней!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</a:rPr>
              <a:t>Маршак – сказочник.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Двенадцать месяцев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Теремок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Кошкин дом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Горя бояться – счастья не видать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Петрушка – иностранец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Умные вещи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Сказка про козла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Волшебная палочка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Золотое колесо...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79388" y="1052513"/>
            <a:ext cx="5256212" cy="3960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Пела ночью мышка в норке:</a:t>
            </a:r>
            <a:br>
              <a:rPr lang="ru-RU" altLang="ru-RU" sz="2400" b="1"/>
            </a:br>
            <a:r>
              <a:rPr lang="ru-RU" altLang="ru-RU" sz="2400" b="1"/>
              <a:t>- Спи, мышонок, замолчи!</a:t>
            </a:r>
            <a:br>
              <a:rPr lang="ru-RU" altLang="ru-RU" sz="2400" b="1"/>
            </a:br>
            <a:r>
              <a:rPr lang="ru-RU" altLang="ru-RU" sz="2400" b="1"/>
              <a:t>Дам тебе я хлебной корки</a:t>
            </a:r>
            <a:br>
              <a:rPr lang="ru-RU" altLang="ru-RU" sz="2400" b="1"/>
            </a:br>
            <a:r>
              <a:rPr lang="ru-RU" altLang="ru-RU" sz="2400" b="1"/>
              <a:t>И огарочек свечи.</a:t>
            </a:r>
            <a:endParaRPr lang="en-US" altLang="ru-RU" sz="24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Отвечает ей мышонок:</a:t>
            </a:r>
            <a:br>
              <a:rPr lang="ru-RU" altLang="ru-RU" sz="2400" b="1"/>
            </a:br>
            <a:r>
              <a:rPr lang="ru-RU" altLang="ru-RU" sz="2400" b="1"/>
              <a:t>- Голосок твой слишком тонок.</a:t>
            </a:r>
            <a:br>
              <a:rPr lang="ru-RU" altLang="ru-RU" sz="2400" b="1"/>
            </a:br>
            <a:r>
              <a:rPr lang="ru-RU" altLang="ru-RU" sz="2400" b="1"/>
              <a:t>Лучше, мама, не пищи,</a:t>
            </a:r>
            <a:br>
              <a:rPr lang="ru-RU" altLang="ru-RU" sz="2400" b="1"/>
            </a:br>
            <a:r>
              <a:rPr lang="ru-RU" altLang="ru-RU" sz="2400" b="1"/>
              <a:t>Ты мне няньку поищи!..</a:t>
            </a:r>
          </a:p>
        </p:txBody>
      </p:sp>
      <p:pic>
        <p:nvPicPr>
          <p:cNvPr id="55299" name="Picture 3" descr="i_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357563"/>
            <a:ext cx="42862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763713" y="333375"/>
            <a:ext cx="5472112" cy="7191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C00000"/>
                </a:solidFill>
              </a:rPr>
              <a:t>Сказка о глупом мышонке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7635875" y="701675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323850" y="1196975"/>
            <a:ext cx="35274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 </a:t>
            </a:r>
            <a:r>
              <a:rPr lang="ru-RU" altLang="ru-RU" sz="2800" b="1">
                <a:solidFill>
                  <a:srgbClr val="C00000"/>
                </a:solidFill>
              </a:rPr>
              <a:t>С. Я. Маршак</a:t>
            </a:r>
            <a:r>
              <a:rPr lang="ru-RU" altLang="ru-RU" sz="2800">
                <a:solidFill>
                  <a:srgbClr val="C00000"/>
                </a:solidFill>
              </a:rPr>
              <a:t> -  </a:t>
            </a:r>
            <a:r>
              <a:rPr lang="ru-RU" altLang="ru-RU" sz="2400"/>
              <a:t>замечательный советский поэт, драматург и переводчик, очень любивший детей и </a:t>
            </a:r>
            <a:br>
              <a:rPr lang="ru-RU" altLang="ru-RU" sz="2400"/>
            </a:br>
            <a:r>
              <a:rPr lang="ru-RU" altLang="ru-RU" sz="2400"/>
              <a:t>создавший для них великолепные произведения.</a:t>
            </a:r>
            <a:br>
              <a:rPr lang="ru-RU" altLang="ru-RU" sz="2400"/>
            </a:br>
            <a:r>
              <a:rPr lang="ru-RU" altLang="ru-RU" sz="2400"/>
              <a:t>Это был человек большого и доброго сердца, и талант его был такой же большой и добрый.</a:t>
            </a:r>
          </a:p>
        </p:txBody>
      </p:sp>
      <p:pic>
        <p:nvPicPr>
          <p:cNvPr id="28675" name="Picture 2" descr="C:\Documents and Settings\Admin\Рабочий стол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92150"/>
            <a:ext cx="3919537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4284663" y="1268413"/>
            <a:ext cx="4859337" cy="43195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Унесла мышонка кошка</a:t>
            </a:r>
            <a:br>
              <a:rPr lang="ru-RU" altLang="ru-RU" sz="2400" b="1"/>
            </a:br>
            <a:r>
              <a:rPr lang="ru-RU" altLang="ru-RU" sz="2400" b="1"/>
              <a:t>И поет: - Не бойся, крошка.</a:t>
            </a:r>
            <a:br>
              <a:rPr lang="ru-RU" altLang="ru-RU" sz="2400" b="1"/>
            </a:br>
            <a:r>
              <a:rPr lang="ru-RU" altLang="ru-RU" sz="2400" b="1"/>
              <a:t>Поиграем час-другой</a:t>
            </a:r>
            <a:br>
              <a:rPr lang="ru-RU" altLang="ru-RU" sz="2400" b="1"/>
            </a:br>
            <a:r>
              <a:rPr lang="ru-RU" altLang="ru-RU" sz="2400" b="1"/>
              <a:t>В кошки-мышки, дорогой!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 </a:t>
            </a:r>
            <a:r>
              <a:rPr lang="ru-RU" altLang="ru-RU" sz="2400" b="1"/>
              <a:t>Перепуганный мышонок</a:t>
            </a:r>
            <a:br>
              <a:rPr lang="ru-RU" altLang="ru-RU" sz="2400" b="1"/>
            </a:br>
            <a:r>
              <a:rPr lang="ru-RU" altLang="ru-RU" sz="2400" b="1"/>
              <a:t>Отвечает ей спросонок:</a:t>
            </a:r>
            <a:br>
              <a:rPr lang="ru-RU" altLang="ru-RU" sz="2400" b="1"/>
            </a:br>
            <a:r>
              <a:rPr lang="ru-RU" altLang="ru-RU" sz="2400" b="1"/>
              <a:t>- В кошки-мышки наша мать</a:t>
            </a:r>
            <a:br>
              <a:rPr lang="ru-RU" altLang="ru-RU" sz="2400" b="1"/>
            </a:br>
            <a:r>
              <a:rPr lang="ru-RU" altLang="ru-RU" sz="2400" b="1"/>
              <a:t>Не велела нам играть...</a:t>
            </a:r>
          </a:p>
        </p:txBody>
      </p:sp>
      <p:pic>
        <p:nvPicPr>
          <p:cNvPr id="56323" name="Picture 7" descr="160755_Skazka_ob_umnom_myshon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4570413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ChangeArrowheads="1"/>
          </p:cNvSpPr>
          <p:nvPr/>
        </p:nvSpPr>
        <p:spPr bwMode="auto">
          <a:xfrm>
            <a:off x="0" y="1628775"/>
            <a:ext cx="5759450" cy="45354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Эту сказку ты прочтёшь</a:t>
            </a:r>
            <a:br>
              <a:rPr lang="ru-RU" altLang="ru-RU" sz="2400" b="1"/>
            </a:br>
            <a:r>
              <a:rPr lang="ru-RU" altLang="ru-RU" sz="2400" b="1"/>
              <a:t>Тихо, тихо, тихо...</a:t>
            </a:r>
            <a:br>
              <a:rPr lang="ru-RU" altLang="ru-RU" sz="2400" b="1"/>
            </a:br>
            <a:r>
              <a:rPr lang="ru-RU" altLang="ru-RU" sz="2400" b="1"/>
              <a:t/>
            </a:r>
            <a:br>
              <a:rPr lang="ru-RU" altLang="ru-RU" sz="2400" b="1"/>
            </a:br>
            <a:r>
              <a:rPr lang="ru-RU" altLang="ru-RU" sz="2400" b="1"/>
              <a:t>Жили-были серый ёж</a:t>
            </a:r>
            <a:br>
              <a:rPr lang="ru-RU" altLang="ru-RU" sz="2400" b="1"/>
            </a:br>
            <a:r>
              <a:rPr lang="ru-RU" altLang="ru-RU" sz="2400" b="1"/>
              <a:t>И его ежиха.</a:t>
            </a:r>
            <a:br>
              <a:rPr lang="ru-RU" altLang="ru-RU" sz="2400" b="1"/>
            </a:br>
            <a:r>
              <a:rPr lang="ru-RU" altLang="ru-RU" sz="2400" b="1"/>
              <a:t/>
            </a:r>
            <a:br>
              <a:rPr lang="ru-RU" altLang="ru-RU" sz="2400" b="1"/>
            </a:br>
            <a:r>
              <a:rPr lang="ru-RU" altLang="ru-RU" sz="2400" b="1"/>
              <a:t>Серый ёж был очень тих</a:t>
            </a:r>
            <a:br>
              <a:rPr lang="ru-RU" altLang="ru-RU" sz="2400" b="1"/>
            </a:br>
            <a:r>
              <a:rPr lang="ru-RU" altLang="ru-RU" sz="2400" b="1"/>
              <a:t>И ежиха тоже.</a:t>
            </a:r>
            <a:br>
              <a:rPr lang="ru-RU" altLang="ru-RU" sz="2400" b="1"/>
            </a:br>
            <a:r>
              <a:rPr lang="ru-RU" altLang="ru-RU" sz="2400" b="1"/>
              <a:t>И ребёнок был у них -</a:t>
            </a:r>
            <a:br>
              <a:rPr lang="ru-RU" altLang="ru-RU" sz="2400" b="1"/>
            </a:br>
            <a:r>
              <a:rPr lang="ru-RU" altLang="ru-RU" sz="2400" b="1"/>
              <a:t>Очень тихий ёжик…</a:t>
            </a:r>
            <a:br>
              <a:rPr lang="ru-RU" altLang="ru-RU" sz="2400" b="1"/>
            </a:br>
            <a:endParaRPr lang="ru-RU" altLang="ru-RU" sz="2400" b="1"/>
          </a:p>
        </p:txBody>
      </p:sp>
      <p:pic>
        <p:nvPicPr>
          <p:cNvPr id="57347" name="Picture 6" descr="i_0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76250"/>
            <a:ext cx="33432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7"/>
          <p:cNvSpPr>
            <a:spLocks noChangeArrowheads="1"/>
          </p:cNvSpPr>
          <p:nvPr/>
        </p:nvSpPr>
        <p:spPr bwMode="auto">
          <a:xfrm>
            <a:off x="900113" y="260350"/>
            <a:ext cx="4176712" cy="10080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33CC"/>
                </a:solidFill>
              </a:rPr>
              <a:t>Тихая сказка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idx="1"/>
          </p:nvPr>
        </p:nvSpPr>
        <p:spPr>
          <a:xfrm>
            <a:off x="7164388" y="1600200"/>
            <a:ext cx="1522412" cy="45259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8371" name="Picture 3" descr="c1453d8b3d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3" y="549275"/>
            <a:ext cx="5286375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468313" y="981075"/>
            <a:ext cx="5543550" cy="34559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Под праздник, под воскресный день,</a:t>
            </a:r>
            <a:br>
              <a:rPr lang="ru-RU" altLang="ru-RU" sz="2400" b="1"/>
            </a:br>
            <a:r>
              <a:rPr lang="ru-RU" altLang="ru-RU" sz="2400" b="1"/>
              <a:t>Пред тем, как на ночь лечь,</a:t>
            </a:r>
            <a:br>
              <a:rPr lang="ru-RU" altLang="ru-RU" sz="2400" b="1"/>
            </a:br>
            <a:r>
              <a:rPr lang="ru-RU" altLang="ru-RU" sz="2400" b="1"/>
              <a:t>Хозяйка жарить принялась,</a:t>
            </a:r>
            <a:br>
              <a:rPr lang="ru-RU" altLang="ru-RU" sz="2400" b="1"/>
            </a:br>
            <a:r>
              <a:rPr lang="ru-RU" altLang="ru-RU" sz="2400" b="1"/>
              <a:t>Варить, тушить и печь.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Стояла осень на дворе,</a:t>
            </a:r>
            <a:br>
              <a:rPr lang="ru-RU" altLang="ru-RU" sz="2400" b="1"/>
            </a:br>
            <a:r>
              <a:rPr lang="ru-RU" altLang="ru-RU" sz="2400" b="1"/>
              <a:t>И ветер дул сырой.</a:t>
            </a:r>
            <a:br>
              <a:rPr lang="ru-RU" altLang="ru-RU" sz="2400" b="1"/>
            </a:br>
            <a:r>
              <a:rPr lang="ru-RU" altLang="ru-RU" sz="2400" b="1"/>
              <a:t>Старик старухе говорит:</a:t>
            </a:r>
            <a:br>
              <a:rPr lang="ru-RU" altLang="ru-RU" sz="2400" b="1"/>
            </a:br>
            <a:r>
              <a:rPr lang="ru-RU" altLang="ru-RU" sz="2400" b="1"/>
              <a:t>- Старуха, дверь закрой!...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179388" y="239713"/>
            <a:ext cx="4968875" cy="619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C00000"/>
                </a:solidFill>
              </a:rPr>
              <a:t>Старуха, дверь закрой!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7" descr="img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1052513"/>
            <a:ext cx="4406900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8243888" y="1600200"/>
            <a:ext cx="442912" cy="45259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188913"/>
            <a:ext cx="5003800" cy="46085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Что ни делает дурак,</a:t>
            </a:r>
            <a:br>
              <a:rPr lang="ru-RU" altLang="ru-RU" sz="2400" b="1"/>
            </a:br>
            <a:r>
              <a:rPr lang="ru-RU" altLang="ru-RU" sz="2400" b="1"/>
              <a:t>Все он делает не так.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 Начинает не сначала,</a:t>
            </a:r>
            <a:br>
              <a:rPr lang="ru-RU" altLang="ru-RU" sz="2400" b="1"/>
            </a:br>
            <a:r>
              <a:rPr lang="ru-RU" altLang="ru-RU" sz="2400" b="1"/>
              <a:t>А кончает как попало...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С потолка он строит дом,</a:t>
            </a:r>
            <a:br>
              <a:rPr lang="ru-RU" altLang="ru-RU" sz="2400" b="1"/>
            </a:br>
            <a:r>
              <a:rPr lang="ru-RU" altLang="ru-RU" sz="2400" b="1"/>
              <a:t>Носит воду решетом,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Солнце в поле ловит шапкой,</a:t>
            </a:r>
            <a:br>
              <a:rPr lang="ru-RU" altLang="ru-RU" sz="2400" b="1"/>
            </a:br>
            <a:r>
              <a:rPr lang="ru-RU" altLang="ru-RU" sz="2400" b="1"/>
              <a:t>Тень со стен стирает тряпкой,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Дверь берет с собою в лес,</a:t>
            </a:r>
            <a:br>
              <a:rPr lang="ru-RU" altLang="ru-RU" sz="2400" b="1"/>
            </a:br>
            <a:r>
              <a:rPr lang="ru-RU" altLang="ru-RU" sz="2400" b="1"/>
              <a:t>Чтобы вор к нему не влез.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4859338" y="188913"/>
            <a:ext cx="3095625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C00000"/>
                </a:solidFill>
              </a:rPr>
              <a:t>Не так...</a:t>
            </a:r>
          </a:p>
        </p:txBody>
      </p:sp>
      <p:sp>
        <p:nvSpPr>
          <p:cNvPr id="59398" name="Rectangle 8"/>
          <p:cNvSpPr>
            <a:spLocks noChangeArrowheads="1"/>
          </p:cNvSpPr>
          <p:nvPr/>
        </p:nvSpPr>
        <p:spPr bwMode="auto">
          <a:xfrm>
            <a:off x="179388" y="4437063"/>
            <a:ext cx="4643437" cy="19446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И на крышу за веревку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 Тянет бурую коровку,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 Чтоб немножко попаслась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Там, где травка разрослась...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7" descr="0_6ba82_383a95ef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5"/>
          <p:cNvSpPr>
            <a:spLocks noChangeArrowheads="1"/>
          </p:cNvSpPr>
          <p:nvPr/>
        </p:nvSpPr>
        <p:spPr bwMode="auto">
          <a:xfrm>
            <a:off x="0" y="0"/>
            <a:ext cx="6804025" cy="7651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C00000"/>
                </a:solidFill>
              </a:rPr>
              <a:t>Отчего у месяца нет платья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555875" y="3716338"/>
            <a:ext cx="5976938" cy="31416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/>
            </a:r>
            <a:br>
              <a:rPr lang="ru-RU" altLang="ru-RU" sz="2400" b="1"/>
            </a:br>
            <a:r>
              <a:rPr lang="ru-RU" altLang="ru-RU" sz="2400" b="1"/>
              <a:t>Снял портной с полумесяца мерку,</a:t>
            </a:r>
            <a:br>
              <a:rPr lang="ru-RU" altLang="ru-RU" sz="2400" b="1"/>
            </a:br>
            <a:r>
              <a:rPr lang="ru-RU" altLang="ru-RU" sz="2400" b="1"/>
              <a:t>Приглашает его на примерку.</a:t>
            </a:r>
            <a:br>
              <a:rPr lang="ru-RU" altLang="ru-RU" sz="2400" b="1"/>
            </a:br>
            <a:r>
              <a:rPr lang="ru-RU" altLang="ru-RU" sz="2400" b="1"/>
              <a:t/>
            </a:r>
            <a:br>
              <a:rPr lang="ru-RU" altLang="ru-RU" sz="2400" b="1"/>
            </a:br>
            <a:r>
              <a:rPr lang="ru-RU" altLang="ru-RU" sz="2400" b="1"/>
              <a:t>Но всего за четырнадцать дней</a:t>
            </a:r>
            <a:br>
              <a:rPr lang="ru-RU" altLang="ru-RU" sz="2400" b="1"/>
            </a:br>
            <a:r>
              <a:rPr lang="ru-RU" altLang="ru-RU" sz="2400" b="1"/>
              <a:t>Вдвое сделался месяц полней...</a:t>
            </a:r>
            <a:br>
              <a:rPr lang="ru-RU" altLang="ru-RU" sz="2400" b="1"/>
            </a:br>
            <a:endParaRPr lang="ru-RU" altLang="ru-RU" sz="2400" b="1"/>
          </a:p>
        </p:txBody>
      </p:sp>
      <p:sp>
        <p:nvSpPr>
          <p:cNvPr id="60421" name="Rectangle 8"/>
          <p:cNvSpPr>
            <a:spLocks noChangeArrowheads="1"/>
          </p:cNvSpPr>
          <p:nvPr/>
        </p:nvSpPr>
        <p:spPr bwMode="auto">
          <a:xfrm>
            <a:off x="3635375" y="765175"/>
            <a:ext cx="5508625" cy="29511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Заглянул полумесяц к портному,</a:t>
            </a:r>
            <a:br>
              <a:rPr lang="ru-RU" altLang="ru-RU" sz="2400" b="1"/>
            </a:br>
            <a:r>
              <a:rPr lang="ru-RU" altLang="ru-RU" sz="2400" b="1"/>
              <a:t>Не к небесному, а к земному.</a:t>
            </a:r>
            <a:br>
              <a:rPr lang="ru-RU" altLang="ru-RU" sz="2400" b="1"/>
            </a:br>
            <a:r>
              <a:rPr lang="ru-RU" altLang="ru-RU" sz="2400" b="1"/>
              <a:t/>
            </a:r>
            <a:br>
              <a:rPr lang="ru-RU" altLang="ru-RU" sz="2400" b="1"/>
            </a:br>
            <a:r>
              <a:rPr lang="ru-RU" altLang="ru-RU" sz="2400" b="1"/>
              <a:t>— Сшей мне, мастер,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нарядное платье.</a:t>
            </a:r>
            <a:br>
              <a:rPr lang="ru-RU" altLang="ru-RU" sz="2400" b="1"/>
            </a:br>
            <a:r>
              <a:rPr lang="ru-RU" altLang="ru-RU" sz="2400" b="1"/>
              <a:t>Буду по небу в праздник гулять я.</a:t>
            </a:r>
            <a:br>
              <a:rPr lang="ru-RU" altLang="ru-RU" sz="2400" b="1"/>
            </a:br>
            <a:endParaRPr lang="ru-RU" alt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</a:rPr>
              <a:t>Маршак - переводчик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smtClean="0"/>
              <a:t>         Маршак – один из лучших переводчиков зарубежной поэзии того времени. Еще будучи молодым человеком, он смог поехать учиться в Англию. Его глубоко тронули народные песни, баллады и стихи английских поэтов и он стал переводить их на русский язык.                                                     С.Я.Маршак переводил также с латышского, польского, еврейского, чешского, казахского, венгерского, итальянского, украинского и армянского языков.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827463" cy="561975"/>
          </a:xfrm>
        </p:spPr>
        <p:txBody>
          <a:bodyPr/>
          <a:lstStyle/>
          <a:p>
            <a:pPr eaLnBrk="1" hangingPunct="1"/>
            <a:r>
              <a:rPr lang="en-US" altLang="ru-RU" sz="4000" b="1" smtClean="0">
                <a:solidFill>
                  <a:schemeClr val="tx1"/>
                </a:solidFill>
              </a:rPr>
              <a:t/>
            </a:r>
            <a:br>
              <a:rPr lang="en-US" altLang="ru-RU" sz="4000" b="1" smtClean="0">
                <a:solidFill>
                  <a:schemeClr val="tx1"/>
                </a:solidFill>
              </a:rPr>
            </a:br>
            <a:r>
              <a:rPr lang="ru-RU" altLang="ru-RU" sz="4000" b="1" smtClean="0">
                <a:solidFill>
                  <a:srgbClr val="C00000"/>
                </a:solidFill>
              </a:rPr>
              <a:t>Робин-Бобин </a:t>
            </a:r>
            <a:br>
              <a:rPr lang="ru-RU" altLang="ru-RU" sz="4000" b="1" smtClean="0">
                <a:solidFill>
                  <a:srgbClr val="C00000"/>
                </a:solidFill>
              </a:rPr>
            </a:br>
            <a:endParaRPr lang="ru-RU" altLang="ru-RU" sz="4000" b="1" smtClean="0">
              <a:solidFill>
                <a:srgbClr val="C00000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5651500" y="1600200"/>
            <a:ext cx="3035300" cy="45259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2468" name="Picture 5" descr="0_779e6_774a8bdd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0767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Rectangle 6"/>
          <p:cNvSpPr>
            <a:spLocks noChangeArrowheads="1"/>
          </p:cNvSpPr>
          <p:nvPr/>
        </p:nvSpPr>
        <p:spPr bwMode="auto">
          <a:xfrm>
            <a:off x="4067175" y="0"/>
            <a:ext cx="5076825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Робин-Бобин </a:t>
            </a:r>
            <a:br>
              <a:rPr lang="ru-RU" altLang="ru-RU" sz="2400" b="1"/>
            </a:br>
            <a:r>
              <a:rPr lang="ru-RU" altLang="ru-RU" sz="2400" b="1"/>
              <a:t>Кое-как </a:t>
            </a:r>
            <a:br>
              <a:rPr lang="ru-RU" altLang="ru-RU" sz="2400" b="1"/>
            </a:br>
            <a:r>
              <a:rPr lang="ru-RU" altLang="ru-RU" sz="2400" b="1"/>
              <a:t>Подкрепился </a:t>
            </a:r>
            <a:br>
              <a:rPr lang="ru-RU" altLang="ru-RU" sz="2400" b="1"/>
            </a:br>
            <a:r>
              <a:rPr lang="ru-RU" altLang="ru-RU" sz="2400" b="1"/>
              <a:t>Натощак: </a:t>
            </a:r>
            <a:br>
              <a:rPr lang="ru-RU" altLang="ru-RU" sz="2400" b="1"/>
            </a:br>
            <a:r>
              <a:rPr lang="ru-RU" altLang="ru-RU" sz="2400" b="1"/>
              <a:t>Съел теленка </a:t>
            </a:r>
            <a:br>
              <a:rPr lang="ru-RU" altLang="ru-RU" sz="2400" b="1"/>
            </a:br>
            <a:r>
              <a:rPr lang="ru-RU" altLang="ru-RU" sz="2400" b="1"/>
              <a:t>Утром рано, </a:t>
            </a:r>
            <a:br>
              <a:rPr lang="ru-RU" altLang="ru-RU" sz="2400" b="1"/>
            </a:br>
            <a:r>
              <a:rPr lang="ru-RU" altLang="ru-RU" sz="2400" b="1"/>
              <a:t>Двух овечек </a:t>
            </a:r>
            <a:br>
              <a:rPr lang="ru-RU" altLang="ru-RU" sz="2400" b="1"/>
            </a:br>
            <a:r>
              <a:rPr lang="ru-RU" altLang="ru-RU" sz="2400" b="1"/>
              <a:t>И барана, </a:t>
            </a:r>
            <a:br>
              <a:rPr lang="ru-RU" altLang="ru-RU" sz="2400" b="1"/>
            </a:br>
            <a:r>
              <a:rPr lang="ru-RU" altLang="ru-RU" sz="2400" b="1"/>
              <a:t>Съел корову </a:t>
            </a:r>
            <a:br>
              <a:rPr lang="ru-RU" altLang="ru-RU" sz="2400" b="1"/>
            </a:br>
            <a:r>
              <a:rPr lang="ru-RU" altLang="ru-RU" sz="2400" b="1"/>
              <a:t>Целиком. </a:t>
            </a:r>
            <a:br>
              <a:rPr lang="ru-RU" altLang="ru-RU" sz="2400" b="1"/>
            </a:br>
            <a:r>
              <a:rPr lang="ru-RU" altLang="ru-RU" sz="2400" b="1"/>
              <a:t>И прилавок </a:t>
            </a:r>
            <a:br>
              <a:rPr lang="ru-RU" altLang="ru-RU" sz="2400" b="1"/>
            </a:br>
            <a:r>
              <a:rPr lang="ru-RU" altLang="ru-RU" sz="2400" b="1"/>
              <a:t>С мясником, </a:t>
            </a:r>
            <a:br>
              <a:rPr lang="ru-RU" altLang="ru-RU" sz="2400" b="1"/>
            </a:br>
            <a:r>
              <a:rPr lang="ru-RU" altLang="ru-RU" sz="2400" b="1"/>
              <a:t>Сотню жаворонков в тесте, </a:t>
            </a:r>
            <a:br>
              <a:rPr lang="ru-RU" altLang="ru-RU" sz="2400" b="1"/>
            </a:br>
            <a:r>
              <a:rPr lang="ru-RU" altLang="ru-RU" sz="2400" b="1"/>
              <a:t>И коня с телегой вместе, </a:t>
            </a:r>
            <a:br>
              <a:rPr lang="ru-RU" altLang="ru-RU" sz="2400" b="1"/>
            </a:br>
            <a:r>
              <a:rPr lang="ru-RU" altLang="ru-RU" sz="2400" b="1"/>
              <a:t>Пять церквей и колоколен - </a:t>
            </a:r>
            <a:br>
              <a:rPr lang="ru-RU" altLang="ru-RU" sz="2400" b="1"/>
            </a:br>
            <a:r>
              <a:rPr lang="ru-RU" altLang="ru-RU" sz="2400" b="1"/>
              <a:t>Да еще и недоволен!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 descr="0_2184c_d6966c5d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649413"/>
            <a:ext cx="5219700" cy="52085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1" name="Rectangle 6"/>
          <p:cNvSpPr>
            <a:spLocks noChangeArrowheads="1"/>
          </p:cNvSpPr>
          <p:nvPr/>
        </p:nvSpPr>
        <p:spPr bwMode="auto">
          <a:xfrm>
            <a:off x="395288" y="1412875"/>
            <a:ext cx="4681537" cy="3960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2400" b="1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 - Где ты была сегодня, киска?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24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 - У королевы, у английской.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24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 - Что ты видала при дворе?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24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 - Видала мышку на ковре! </a:t>
            </a:r>
          </a:p>
        </p:txBody>
      </p:sp>
      <p:sp>
        <p:nvSpPr>
          <p:cNvPr id="63492" name="Rectangle 7"/>
          <p:cNvSpPr>
            <a:spLocks noChangeArrowheads="1"/>
          </p:cNvSpPr>
          <p:nvPr/>
        </p:nvSpPr>
        <p:spPr bwMode="auto">
          <a:xfrm>
            <a:off x="971550" y="260350"/>
            <a:ext cx="6624638" cy="1152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C00000"/>
                </a:solidFill>
              </a:rPr>
              <a:t>В гостях у королевы</a:t>
            </a:r>
            <a:r>
              <a:rPr lang="ru-RU" altLang="ru-RU" b="1">
                <a:solidFill>
                  <a:srgbClr val="0033CC"/>
                </a:solidFill>
              </a:rPr>
              <a:t/>
            </a:r>
            <a:br>
              <a:rPr lang="ru-RU" altLang="ru-RU" b="1">
                <a:solidFill>
                  <a:srgbClr val="0033CC"/>
                </a:solidFill>
              </a:rPr>
            </a:br>
            <a:r>
              <a:rPr lang="ru-RU" altLang="ru-RU" sz="1800" i="1"/>
              <a:t>Английская песенка</a:t>
            </a:r>
            <a:br>
              <a:rPr lang="ru-RU" altLang="ru-RU" sz="1800" i="1"/>
            </a:br>
            <a:endParaRPr lang="ru-RU" altLang="ru-RU" sz="18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0" y="404813"/>
            <a:ext cx="6948488" cy="6453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C00000"/>
                </a:solidFill>
              </a:rPr>
              <a:t>Храбрецы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b="1">
              <a:solidFill>
                <a:srgbClr val="0033CC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i="1"/>
              <a:t>Английская народная песенка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i="1"/>
              <a:t>Перевод С. Маршак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Однажды двадцать пять портных</a:t>
            </a:r>
            <a:br>
              <a:rPr lang="ru-RU" altLang="ru-RU" sz="2400" b="1"/>
            </a:br>
            <a:r>
              <a:rPr lang="ru-RU" altLang="ru-RU" sz="2400" b="1"/>
              <a:t>Вступили в бой с улиткой.</a:t>
            </a:r>
            <a:br>
              <a:rPr lang="ru-RU" altLang="ru-RU" sz="2400" b="1"/>
            </a:br>
            <a:r>
              <a:rPr lang="ru-RU" altLang="ru-RU" sz="2400" b="1"/>
              <a:t>В руках у каждого из них</a:t>
            </a:r>
            <a:br>
              <a:rPr lang="ru-RU" altLang="ru-RU" sz="2400" b="1"/>
            </a:br>
            <a:r>
              <a:rPr lang="ru-RU" altLang="ru-RU" sz="2400" b="1"/>
              <a:t>Бала иголка с ниткой! </a:t>
            </a:r>
            <a:br>
              <a:rPr lang="ru-RU" altLang="ru-RU" sz="2400" b="1"/>
            </a:br>
            <a:r>
              <a:rPr lang="ru-RU" altLang="ru-RU" sz="2400" b="1"/>
              <a:t/>
            </a:r>
            <a:br>
              <a:rPr lang="ru-RU" altLang="ru-RU" sz="2400" b="1"/>
            </a:br>
            <a:r>
              <a:rPr lang="ru-RU" altLang="ru-RU" sz="2400" b="1"/>
              <a:t>Но еле ноги унесли,</a:t>
            </a:r>
            <a:br>
              <a:rPr lang="ru-RU" altLang="ru-RU" sz="2400" b="1"/>
            </a:br>
            <a:r>
              <a:rPr lang="ru-RU" altLang="ru-RU" sz="2400" b="1"/>
              <a:t>Спасаясь от врага,</a:t>
            </a:r>
            <a:br>
              <a:rPr lang="ru-RU" altLang="ru-RU" sz="2400" b="1"/>
            </a:br>
            <a:r>
              <a:rPr lang="ru-RU" altLang="ru-RU" sz="2400" b="1"/>
              <a:t>Когда завидели вдали</a:t>
            </a:r>
            <a:br>
              <a:rPr lang="ru-RU" altLang="ru-RU" sz="2400" b="1"/>
            </a:br>
            <a:r>
              <a:rPr lang="ru-RU" altLang="ru-RU" sz="2400" b="1"/>
              <a:t>Улиткины рога.</a:t>
            </a:r>
            <a:br>
              <a:rPr lang="ru-RU" altLang="ru-RU" sz="2400" b="1"/>
            </a:br>
            <a:r>
              <a:rPr lang="ru-RU" altLang="ru-RU" sz="2400" b="1"/>
              <a:t/>
            </a:r>
            <a:br>
              <a:rPr lang="ru-RU" altLang="ru-RU" sz="2400" b="1"/>
            </a:br>
            <a:endParaRPr lang="ru-RU" altLang="ru-RU" sz="2400" b="1"/>
          </a:p>
        </p:txBody>
      </p:sp>
      <p:pic>
        <p:nvPicPr>
          <p:cNvPr id="64515" name="Picture 8" descr="outp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003675"/>
            <a:ext cx="3529012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ChangeArrowheads="1"/>
          </p:cNvSpPr>
          <p:nvPr/>
        </p:nvSpPr>
        <p:spPr bwMode="auto">
          <a:xfrm>
            <a:off x="0" y="836613"/>
            <a:ext cx="5580063" cy="60213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Вот дом.</a:t>
            </a:r>
            <a:br>
              <a:rPr lang="ru-RU" altLang="ru-RU" sz="2400" b="1"/>
            </a:br>
            <a:r>
              <a:rPr lang="ru-RU" altLang="ru-RU" sz="2400" b="1"/>
              <a:t>Который построил Джек.</a:t>
            </a:r>
            <a:br>
              <a:rPr lang="ru-RU" altLang="ru-RU" sz="2400" b="1"/>
            </a:br>
            <a:endParaRPr lang="ru-RU" altLang="ru-RU" sz="24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А это пшеница.</a:t>
            </a:r>
            <a:br>
              <a:rPr lang="ru-RU" altLang="ru-RU" sz="2400" b="1"/>
            </a:br>
            <a:r>
              <a:rPr lang="ru-RU" altLang="ru-RU" sz="2400" b="1"/>
              <a:t>Которая в тёмном чулане хранится</a:t>
            </a:r>
            <a:br>
              <a:rPr lang="ru-RU" altLang="ru-RU" sz="2400" b="1"/>
            </a:br>
            <a:r>
              <a:rPr lang="ru-RU" altLang="ru-RU" sz="2400" b="1"/>
              <a:t>В доме,</a:t>
            </a:r>
            <a:br>
              <a:rPr lang="ru-RU" altLang="ru-RU" sz="2400" b="1"/>
            </a:br>
            <a:r>
              <a:rPr lang="ru-RU" altLang="ru-RU" sz="2400" b="1"/>
              <a:t>Который построил Джек.</a:t>
            </a:r>
            <a:br>
              <a:rPr lang="ru-RU" altLang="ru-RU" sz="2400" b="1"/>
            </a:br>
            <a:endParaRPr lang="ru-RU" altLang="ru-RU" sz="24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А это весёлая птица-синица,</a:t>
            </a:r>
            <a:br>
              <a:rPr lang="ru-RU" altLang="ru-RU" sz="2400" b="1"/>
            </a:br>
            <a:r>
              <a:rPr lang="ru-RU" altLang="ru-RU" sz="2400" b="1"/>
              <a:t>Которая ловко ворует пшеницу,</a:t>
            </a:r>
            <a:br>
              <a:rPr lang="ru-RU" altLang="ru-RU" sz="2400" b="1"/>
            </a:br>
            <a:r>
              <a:rPr lang="ru-RU" altLang="ru-RU" sz="2400" b="1"/>
              <a:t>Которая в тёмном чулане хранится</a:t>
            </a:r>
            <a:br>
              <a:rPr lang="ru-RU" altLang="ru-RU" sz="2400" b="1"/>
            </a:br>
            <a:r>
              <a:rPr lang="ru-RU" altLang="ru-RU" sz="2400" b="1"/>
              <a:t>В доме, </a:t>
            </a:r>
            <a:br>
              <a:rPr lang="ru-RU" altLang="ru-RU" sz="2400" b="1"/>
            </a:br>
            <a:r>
              <a:rPr lang="ru-RU" altLang="ru-RU" sz="2400" b="1"/>
              <a:t>Который построил Джек.</a:t>
            </a:r>
            <a:br>
              <a:rPr lang="ru-RU" altLang="ru-RU" sz="2400" b="1"/>
            </a:br>
            <a:endParaRPr lang="ru-RU" altLang="ru-RU" sz="2400" b="1"/>
          </a:p>
        </p:txBody>
      </p:sp>
      <p:pic>
        <p:nvPicPr>
          <p:cNvPr id="65539" name="Picture 8" descr="5461c422169c3cff1dbc53df17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133600"/>
            <a:ext cx="34925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9"/>
          <p:cNvSpPr>
            <a:spLocks noChangeArrowheads="1"/>
          </p:cNvSpPr>
          <p:nvPr/>
        </p:nvSpPr>
        <p:spPr bwMode="auto">
          <a:xfrm>
            <a:off x="1331913" y="333375"/>
            <a:ext cx="6335712" cy="7921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C00000"/>
                </a:solidFill>
              </a:rPr>
              <a:t>Дом, который построил Джек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Картинка 159 из 306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412875"/>
            <a:ext cx="17764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2" descr="Картинка 315 из 306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429000"/>
            <a:ext cx="169545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0" descr="Картинка 258 из 3065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12875"/>
            <a:ext cx="14255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Картинка 22 из 13065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060575"/>
            <a:ext cx="23923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Картинка 151 из 3065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33375"/>
            <a:ext cx="12350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Картинка 155 из 3065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581525"/>
            <a:ext cx="159226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Картинка 161 из 3065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1624012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Картинка 176 из 3065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141663"/>
            <a:ext cx="14668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Картинка 141 из 3065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60350"/>
            <a:ext cx="14986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 descr="Картинка 275 из 3065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581525"/>
            <a:ext cx="1585912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3" descr="3a2ff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724400"/>
            <a:ext cx="15367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ChangeArrowheads="1"/>
          </p:cNvSpPr>
          <p:nvPr/>
        </p:nvSpPr>
        <p:spPr bwMode="auto">
          <a:xfrm>
            <a:off x="5795963" y="4221163"/>
            <a:ext cx="3095625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2800" b="1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/>
              <a:t>Самуил Маршак</a:t>
            </a:r>
            <a:br>
              <a:rPr lang="ru-RU" altLang="ru-RU" sz="2400" b="1" i="1"/>
            </a:br>
            <a:endParaRPr lang="ru-RU" altLang="ru-RU" sz="2400" b="1" i="1"/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755650" y="333375"/>
            <a:ext cx="4895850" cy="54721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C00000"/>
                </a:solidFill>
              </a:rPr>
              <a:t>Пожелания друзьям</a:t>
            </a:r>
            <a:r>
              <a:rPr lang="ru-RU" altLang="ru-RU" b="1">
                <a:solidFill>
                  <a:srgbClr val="0033CC"/>
                </a:solidFill>
              </a:rPr>
              <a:t/>
            </a:r>
            <a:br>
              <a:rPr lang="ru-RU" altLang="ru-RU" b="1">
                <a:solidFill>
                  <a:srgbClr val="0033CC"/>
                </a:solidFill>
              </a:rPr>
            </a:br>
            <a:r>
              <a:rPr lang="ru-RU" altLang="ru-RU" sz="1800"/>
              <a:t/>
            </a:r>
            <a:br>
              <a:rPr lang="ru-RU" altLang="ru-RU" sz="1800"/>
            </a:br>
            <a:r>
              <a:rPr lang="ru-RU" altLang="ru-RU" sz="2400" b="1"/>
              <a:t>Желаю вам цвести, расти,</a:t>
            </a:r>
            <a:br>
              <a:rPr lang="ru-RU" altLang="ru-RU" sz="2400" b="1"/>
            </a:br>
            <a:r>
              <a:rPr lang="ru-RU" altLang="ru-RU" sz="2400" b="1"/>
              <a:t>Копить, крепить здоровье.</a:t>
            </a:r>
            <a:br>
              <a:rPr lang="ru-RU" altLang="ru-RU" sz="2400" b="1"/>
            </a:br>
            <a:r>
              <a:rPr lang="ru-RU" altLang="ru-RU" sz="2400" b="1"/>
              <a:t>Оно для дальнего пути -</a:t>
            </a:r>
            <a:br>
              <a:rPr lang="ru-RU" altLang="ru-RU" sz="2400" b="1"/>
            </a:br>
            <a:r>
              <a:rPr lang="ru-RU" altLang="ru-RU" sz="2400" b="1"/>
              <a:t>Главнейшее условье.</a:t>
            </a:r>
            <a:br>
              <a:rPr lang="ru-RU" altLang="ru-RU" sz="2400" b="1"/>
            </a:br>
            <a:r>
              <a:rPr lang="ru-RU" altLang="ru-RU" sz="2400" b="1"/>
              <a:t/>
            </a:r>
            <a:br>
              <a:rPr lang="ru-RU" altLang="ru-RU" sz="2400" b="1"/>
            </a:br>
            <a:r>
              <a:rPr lang="ru-RU" altLang="ru-RU" sz="2400" b="1"/>
              <a:t>Пусть каждый день и каждый час</a:t>
            </a:r>
            <a:br>
              <a:rPr lang="ru-RU" altLang="ru-RU" sz="2400" b="1"/>
            </a:br>
            <a:r>
              <a:rPr lang="ru-RU" altLang="ru-RU" sz="2400" b="1"/>
              <a:t>Вам новое добудет.</a:t>
            </a:r>
            <a:br>
              <a:rPr lang="ru-RU" altLang="ru-RU" sz="2400" b="1"/>
            </a:br>
            <a:r>
              <a:rPr lang="ru-RU" altLang="ru-RU" sz="2400" b="1"/>
              <a:t>Пусть добрым будет ум у вас,</a:t>
            </a:r>
            <a:br>
              <a:rPr lang="ru-RU" altLang="ru-RU" sz="2400" b="1"/>
            </a:br>
            <a:r>
              <a:rPr lang="ru-RU" altLang="ru-RU" sz="2400" b="1"/>
              <a:t>А сердце умным будет.</a:t>
            </a:r>
            <a:br>
              <a:rPr lang="ru-RU" altLang="ru-RU" sz="2400" b="1"/>
            </a:br>
            <a:r>
              <a:rPr lang="ru-RU" altLang="ru-RU" sz="2400" b="1"/>
              <a:t/>
            </a:r>
            <a:br>
              <a:rPr lang="ru-RU" altLang="ru-RU" sz="2400" b="1"/>
            </a:br>
            <a:r>
              <a:rPr lang="ru-RU" altLang="ru-RU" sz="2400" b="1"/>
              <a:t>Вам от души желаю я,</a:t>
            </a:r>
            <a:br>
              <a:rPr lang="ru-RU" altLang="ru-RU" sz="2400" b="1"/>
            </a:br>
            <a:r>
              <a:rPr lang="ru-RU" altLang="ru-RU" sz="2400" b="1"/>
              <a:t>Друзья, всего хорошего.</a:t>
            </a:r>
            <a:br>
              <a:rPr lang="ru-RU" altLang="ru-RU" sz="2400" b="1"/>
            </a:br>
            <a:r>
              <a:rPr lang="ru-RU" altLang="ru-RU" sz="2400" b="1"/>
              <a:t>А всё хорошее, друзья,</a:t>
            </a:r>
            <a:br>
              <a:rPr lang="ru-RU" altLang="ru-RU" sz="2400" b="1"/>
            </a:br>
            <a:r>
              <a:rPr lang="ru-RU" altLang="ru-RU" sz="2400" b="1"/>
              <a:t>Дается нам недешево! </a:t>
            </a:r>
            <a:br>
              <a:rPr lang="ru-RU" altLang="ru-RU" sz="2400" b="1"/>
            </a:br>
            <a:endParaRPr lang="ru-RU" altLang="ru-RU" sz="2400" b="1"/>
          </a:p>
        </p:txBody>
      </p:sp>
      <p:pic>
        <p:nvPicPr>
          <p:cNvPr id="66564" name="Picture 5" descr="Картинка 22 из 1306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4813"/>
            <a:ext cx="288131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Прямоугольник 8"/>
          <p:cNvSpPr>
            <a:spLocks noChangeArrowheads="1"/>
          </p:cNvSpPr>
          <p:nvPr/>
        </p:nvSpPr>
        <p:spPr bwMode="auto">
          <a:xfrm>
            <a:off x="755650" y="1000125"/>
            <a:ext cx="795972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altLang="ru-RU" sz="1800">
                <a:solidFill>
                  <a:srgbClr val="000000"/>
                </a:solidFill>
                <a:latin typeface="Calibri" pitchFamily="34" charset="0"/>
              </a:rPr>
            </a:br>
            <a:r>
              <a:rPr lang="ru-RU" altLang="ru-RU" sz="2400">
                <a:solidFill>
                  <a:srgbClr val="000000"/>
                </a:solidFill>
                <a:latin typeface="Calibri" pitchFamily="34" charset="0"/>
              </a:rPr>
              <a:t>Если вы пообещаете своему малышу прочитать сказку на ночь, он сразу же перестанет плакать и капризничать, а в обед без уговоров съест ненавистный суп. Ну а если вы прочитаете малышу сказки С.Маршака, то он непременно захочет научиться читать.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99684" y="142852"/>
            <a:ext cx="707284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Дорогие родители! </a:t>
            </a:r>
          </a:p>
        </p:txBody>
      </p:sp>
      <p:pic>
        <p:nvPicPr>
          <p:cNvPr id="67588" name="Picture -929" descr="C:\Documents and Settings\Admin\Рабочий стол\1000422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4071938"/>
            <a:ext cx="2166937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-928" descr="C:\Documents and Settings\Admin\Рабочий стол\10020382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4000500"/>
            <a:ext cx="19304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-927" descr="C:\Documents and Settings\Admin\Рабочий стол\1004781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071938"/>
            <a:ext cx="22987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5" descr="C:\Documents and Settings\Admin\Рабочий стол\100252568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071938"/>
            <a:ext cx="207168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000125"/>
            <a:ext cx="91440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smtClean="0">
                <a:solidFill>
                  <a:srgbClr val="313413"/>
                </a:solidFill>
                <a:latin typeface="Calibri" pitchFamily="34" charset="0"/>
                <a:cs typeface="Times New Roman" pitchFamily="18" charset="0"/>
              </a:rPr>
              <a:t>Маршак. Стихи для детей. </a:t>
            </a:r>
            <a:r>
              <a:rPr lang="ru-RU" altLang="ru-RU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Кошкин дом.</a:t>
            </a:r>
            <a:endParaRPr lang="ru-RU" altLang="ru-RU" sz="24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altLang="ru-RU" sz="2400" smtClean="0">
                <a:solidFill>
                  <a:srgbClr val="313413"/>
                </a:solidFill>
                <a:latin typeface="Calibri" pitchFamily="34" charset="0"/>
                <a:cs typeface="Times New Roman" pitchFamily="18" charset="0"/>
              </a:rPr>
              <a:t>Маршак. Стихи для детей. </a:t>
            </a:r>
            <a:r>
              <a:rPr lang="ru-RU" altLang="ru-RU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Багаж.</a:t>
            </a:r>
            <a:endParaRPr lang="ru-RU" altLang="ru-RU" sz="24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altLang="ru-RU" sz="2400" smtClean="0">
                <a:solidFill>
                  <a:srgbClr val="313413"/>
                </a:solidFill>
                <a:latin typeface="Calibri" pitchFamily="34" charset="0"/>
                <a:cs typeface="Times New Roman" pitchFamily="18" charset="0"/>
              </a:rPr>
              <a:t>Маршак. Стихи для детей. </a:t>
            </a:r>
            <a:r>
              <a:rPr lang="ru-RU" altLang="ru-RU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Круглый год.</a:t>
            </a:r>
            <a:endParaRPr lang="ru-RU" altLang="ru-RU" sz="24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altLang="ru-RU" sz="2400" smtClean="0">
                <a:solidFill>
                  <a:srgbClr val="313413"/>
                </a:solidFill>
                <a:latin typeface="Calibri" pitchFamily="34" charset="0"/>
                <a:cs typeface="Times New Roman" pitchFamily="18" charset="0"/>
              </a:rPr>
              <a:t>Маршак. Стихи для детей  </a:t>
            </a:r>
            <a:r>
              <a:rPr lang="ru-RU" altLang="ru-RU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Усатый Полосатый.</a:t>
            </a:r>
            <a:endParaRPr lang="ru-RU" altLang="ru-RU" sz="24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altLang="ru-RU" sz="2400" smtClean="0">
                <a:solidFill>
                  <a:srgbClr val="313413"/>
                </a:solidFill>
                <a:latin typeface="Calibri" pitchFamily="34" charset="0"/>
                <a:cs typeface="Times New Roman" pitchFamily="18" charset="0"/>
              </a:rPr>
              <a:t>Маршак. Стихи для детей. </a:t>
            </a:r>
            <a:r>
              <a:rPr lang="ru-RU" altLang="ru-RU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Вот какой рассеянный.</a:t>
            </a:r>
            <a:endParaRPr lang="ru-RU" altLang="ru-RU" sz="24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altLang="ru-RU" sz="2400" smtClean="0">
                <a:solidFill>
                  <a:srgbClr val="313413"/>
                </a:solidFill>
                <a:latin typeface="Calibri" pitchFamily="34" charset="0"/>
                <a:cs typeface="Times New Roman" pitchFamily="18" charset="0"/>
              </a:rPr>
              <a:t>Маршак. Стихи для детей. </a:t>
            </a:r>
            <a:r>
              <a:rPr lang="ru-RU" altLang="ru-RU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Детки в клетке.</a:t>
            </a:r>
            <a:endParaRPr lang="ru-RU" altLang="ru-RU" sz="24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altLang="ru-RU" sz="2400" smtClean="0">
                <a:solidFill>
                  <a:srgbClr val="313413"/>
                </a:solidFill>
                <a:latin typeface="Calibri" pitchFamily="34" charset="0"/>
                <a:cs typeface="Times New Roman" pitchFamily="18" charset="0"/>
              </a:rPr>
              <a:t>Маршак. Стихи для детей. </a:t>
            </a:r>
            <a:r>
              <a:rPr lang="ru-RU" altLang="ru-RU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Сказка о глупом мышонке.</a:t>
            </a:r>
            <a:endParaRPr lang="ru-RU" altLang="ru-RU" sz="24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altLang="ru-RU" sz="2400" smtClean="0">
                <a:solidFill>
                  <a:srgbClr val="313413"/>
                </a:solidFill>
                <a:latin typeface="Calibri" pitchFamily="34" charset="0"/>
                <a:cs typeface="Times New Roman" pitchFamily="18" charset="0"/>
              </a:rPr>
              <a:t>Маршак. Стихи для детей. </a:t>
            </a:r>
            <a:r>
              <a:rPr lang="ru-RU" altLang="ru-RU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Сказка об умном мышонке.</a:t>
            </a:r>
            <a:endParaRPr lang="ru-RU" altLang="ru-RU" sz="24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altLang="ru-RU" sz="2400" smtClean="0">
                <a:solidFill>
                  <a:srgbClr val="313413"/>
                </a:solidFill>
                <a:latin typeface="Calibri" pitchFamily="34" charset="0"/>
                <a:cs typeface="Times New Roman" pitchFamily="18" charset="0"/>
              </a:rPr>
              <a:t>Маршак. Стихи для детей. </a:t>
            </a:r>
            <a:r>
              <a:rPr lang="ru-RU" altLang="ru-RU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Где обедал воробей?</a:t>
            </a:r>
            <a:endParaRPr lang="ru-RU" altLang="ru-RU" sz="24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altLang="ru-RU" sz="2400" smtClean="0">
                <a:solidFill>
                  <a:srgbClr val="313413"/>
                </a:solidFill>
                <a:latin typeface="Calibri" pitchFamily="34" charset="0"/>
                <a:cs typeface="Times New Roman" pitchFamily="18" charset="0"/>
              </a:rPr>
              <a:t>Маршак. Стихи для детей. </a:t>
            </a:r>
            <a:r>
              <a:rPr lang="ru-RU" altLang="ru-RU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Отчего кошку назвали кошкой</a:t>
            </a:r>
            <a:r>
              <a:rPr lang="ru-RU" altLang="ru-RU" sz="2400" smtClean="0">
                <a:latin typeface="Calibri" pitchFamily="34" charset="0"/>
                <a:cs typeface="Times New Roman" pitchFamily="18" charset="0"/>
              </a:rPr>
              <a:t>.</a:t>
            </a:r>
            <a:endParaRPr lang="ru-RU" altLang="ru-RU" sz="2400" smtClean="0"/>
          </a:p>
          <a:p>
            <a:pPr>
              <a:defRPr/>
            </a:pPr>
            <a:r>
              <a:rPr lang="ru-RU" altLang="ru-RU" sz="2400" smtClean="0">
                <a:solidFill>
                  <a:srgbClr val="313413"/>
                </a:solidFill>
                <a:latin typeface="Calibri" pitchFamily="34" charset="0"/>
                <a:cs typeface="Times New Roman" pitchFamily="18" charset="0"/>
              </a:rPr>
              <a:t>Маршак. Стихи для детей. </a:t>
            </a:r>
            <a:r>
              <a:rPr lang="ru-RU" altLang="ru-RU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Хороший день.</a:t>
            </a:r>
            <a:endParaRPr lang="ru-RU" altLang="ru-RU" sz="24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altLang="ru-RU" sz="2400" smtClean="0">
                <a:solidFill>
                  <a:srgbClr val="313413"/>
                </a:solidFill>
                <a:latin typeface="Calibri" pitchFamily="34" charset="0"/>
                <a:cs typeface="Times New Roman" pitchFamily="18" charset="0"/>
              </a:rPr>
              <a:t>Маршак. Стихи для детей. </a:t>
            </a:r>
            <a:r>
              <a:rPr lang="ru-RU" altLang="ru-RU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Мастер –ломастер.</a:t>
            </a:r>
            <a:endParaRPr lang="ru-RU" altLang="ru-RU" sz="24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altLang="ru-RU" sz="2400" smtClean="0">
                <a:solidFill>
                  <a:srgbClr val="313413"/>
                </a:solidFill>
                <a:latin typeface="Calibri" pitchFamily="34" charset="0"/>
                <a:cs typeface="Times New Roman" pitchFamily="18" charset="0"/>
              </a:rPr>
              <a:t>Маршак. Стихи для детей. </a:t>
            </a:r>
            <a:r>
              <a:rPr lang="ru-RU" altLang="ru-RU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Знаки препинания и др.</a:t>
            </a:r>
          </a:p>
          <a:p>
            <a:pPr>
              <a:defRPr/>
            </a:pPr>
            <a:r>
              <a:rPr lang="ru-RU" altLang="ru-RU" sz="280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altLang="ru-RU" sz="280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</a:br>
            <a:endParaRPr lang="ru-RU" altLang="ru-RU" sz="2800" smtClean="0">
              <a:solidFill>
                <a:srgbClr val="000000"/>
              </a:solidFill>
            </a:endParaRPr>
          </a:p>
          <a:p>
            <a:pPr>
              <a:defRPr/>
            </a:pPr>
            <a:endParaRPr lang="ru-RU" altLang="ru-RU" sz="2800" smtClean="0">
              <a:solidFill>
                <a:srgbClr val="000000"/>
              </a:solidFill>
            </a:endParaRPr>
          </a:p>
        </p:txBody>
      </p:sp>
      <p:sp>
        <p:nvSpPr>
          <p:cNvPr id="68611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/>
          <a:lstStyle/>
          <a:p>
            <a:r>
              <a:rPr lang="ru-RU" altLang="ru-RU" sz="4000" b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Прочитайте детям:</a:t>
            </a:r>
            <a:endParaRPr lang="ru-RU" altLang="ru-RU" b="1" i="1" smtClean="0">
              <a:solidFill>
                <a:srgbClr val="C00000"/>
              </a:solidFill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488" y="2643182"/>
            <a:ext cx="3714775" cy="178510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rgbClr val="9BBB59"/>
                </a:solidFill>
                <a:latin typeface="Calibri"/>
              </a:rPr>
              <a:t>Викторина!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rgbClr val="9933FF"/>
                </a:solidFill>
                <a:latin typeface="Calibri"/>
              </a:rPr>
              <a:t>(по произведениям С.Я.Маршака)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143116"/>
            <a:ext cx="314327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             </a:t>
            </a:r>
            <a:r>
              <a:rPr lang="ru-RU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Отгадай загадку:</a:t>
            </a:r>
          </a:p>
        </p:txBody>
      </p:sp>
      <p:sp>
        <p:nvSpPr>
          <p:cNvPr id="70659" name="TextBox 4"/>
          <p:cNvSpPr txBox="1">
            <a:spLocks noChangeArrowheads="1"/>
          </p:cNvSpPr>
          <p:nvPr/>
        </p:nvSpPr>
        <p:spPr bwMode="auto">
          <a:xfrm>
            <a:off x="1714500" y="2428875"/>
            <a:ext cx="50720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Что такое перед нами:</a:t>
            </a:r>
            <a:br>
              <a:rPr lang="ru-RU" altLang="ru-RU" sz="1800">
                <a:solidFill>
                  <a:srgbClr val="000000"/>
                </a:solidFill>
              </a:rPr>
            </a:br>
            <a:r>
              <a:rPr lang="ru-RU" altLang="ru-RU" sz="1800">
                <a:solidFill>
                  <a:srgbClr val="000000"/>
                </a:solidFill>
              </a:rPr>
              <a:t>Две оглобли за ушами,</a:t>
            </a:r>
            <a:br>
              <a:rPr lang="ru-RU" altLang="ru-RU" sz="1800">
                <a:solidFill>
                  <a:srgbClr val="000000"/>
                </a:solidFill>
              </a:rPr>
            </a:br>
            <a:r>
              <a:rPr lang="ru-RU" altLang="ru-RU" sz="1800">
                <a:solidFill>
                  <a:srgbClr val="000000"/>
                </a:solidFill>
              </a:rPr>
              <a:t>На глазах по колесу</a:t>
            </a:r>
            <a:br>
              <a:rPr lang="ru-RU" altLang="ru-RU" sz="1800">
                <a:solidFill>
                  <a:srgbClr val="000000"/>
                </a:solidFill>
              </a:rPr>
            </a:br>
            <a:r>
              <a:rPr lang="ru-RU" altLang="ru-RU" sz="1800">
                <a:solidFill>
                  <a:srgbClr val="000000"/>
                </a:solidFill>
              </a:rPr>
              <a:t>И седелка на носу?</a:t>
            </a:r>
            <a:br>
              <a:rPr lang="ru-RU" altLang="ru-RU" sz="1800">
                <a:solidFill>
                  <a:srgbClr val="000000"/>
                </a:solidFill>
              </a:rPr>
            </a:b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71802" y="3643314"/>
            <a:ext cx="1357322" cy="500066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козырёк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29058" y="4500570"/>
            <a:ext cx="1357322" cy="500066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очки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3438" y="5429264"/>
            <a:ext cx="1357322" cy="500066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маска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74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714356"/>
            <a:ext cx="435771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      Отгадай загадку:</a:t>
            </a:r>
          </a:p>
        </p:txBody>
      </p:sp>
      <p:sp>
        <p:nvSpPr>
          <p:cNvPr id="71683" name="Прямоугольник 2"/>
          <p:cNvSpPr>
            <a:spLocks noChangeArrowheads="1"/>
          </p:cNvSpPr>
          <p:nvPr/>
        </p:nvSpPr>
        <p:spPr bwMode="auto">
          <a:xfrm>
            <a:off x="2286000" y="1143000"/>
            <a:ext cx="4572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В снежном поле по дороге</a:t>
            </a:r>
            <a:br>
              <a:rPr lang="ru-RU" altLang="ru-RU" sz="2400">
                <a:solidFill>
                  <a:srgbClr val="000000"/>
                </a:solidFill>
              </a:rPr>
            </a:br>
            <a:r>
              <a:rPr lang="ru-RU" altLang="ru-RU" sz="2400">
                <a:solidFill>
                  <a:srgbClr val="000000"/>
                </a:solidFill>
              </a:rPr>
              <a:t>Мчится конь мой одноногий</a:t>
            </a:r>
            <a:br>
              <a:rPr lang="ru-RU" altLang="ru-RU" sz="2400">
                <a:solidFill>
                  <a:srgbClr val="000000"/>
                </a:solidFill>
              </a:rPr>
            </a:br>
            <a:r>
              <a:rPr lang="ru-RU" altLang="ru-RU" sz="2400">
                <a:solidFill>
                  <a:srgbClr val="000000"/>
                </a:solidFill>
              </a:rPr>
              <a:t>И на много-много лет</a:t>
            </a:r>
            <a:br>
              <a:rPr lang="ru-RU" altLang="ru-RU" sz="2400">
                <a:solidFill>
                  <a:srgbClr val="000000"/>
                </a:solidFill>
              </a:rPr>
            </a:br>
            <a:r>
              <a:rPr lang="ru-RU" altLang="ru-RU" sz="2400">
                <a:solidFill>
                  <a:srgbClr val="000000"/>
                </a:solidFill>
              </a:rPr>
              <a:t>Оставляет черный след.</a:t>
            </a:r>
            <a:br>
              <a:rPr lang="ru-RU" altLang="ru-RU" sz="2400">
                <a:solidFill>
                  <a:srgbClr val="000000"/>
                </a:solidFill>
              </a:rPr>
            </a:b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500166" y="2643182"/>
            <a:ext cx="2643206" cy="714380"/>
          </a:xfrm>
          <a:prstGeom prst="horizontalScroll">
            <a:avLst/>
          </a:prstGeom>
          <a:solidFill>
            <a:srgbClr val="2FDC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сани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500298" y="4286256"/>
            <a:ext cx="2643206" cy="714380"/>
          </a:xfrm>
          <a:prstGeom prst="horizontalScroll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перо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000496" y="3357562"/>
            <a:ext cx="2643206" cy="71438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велосипед</a:t>
            </a:r>
          </a:p>
        </p:txBody>
      </p:sp>
      <p:sp>
        <p:nvSpPr>
          <p:cNvPr id="9" name="Управляющая кнопка: далее 8">
            <a:hlinkClick r:id="rId4" action="ppaction://hlinksldjump" highlightClick="1"/>
          </p:cNvPr>
          <p:cNvSpPr/>
          <p:nvPr/>
        </p:nvSpPr>
        <p:spPr>
          <a:xfrm>
            <a:off x="6357938" y="4572000"/>
            <a:ext cx="642937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-214338"/>
            <a:ext cx="664373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Продолжи стихотворение</a:t>
            </a: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1428750" y="1285875"/>
            <a:ext cx="2286000" cy="200025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2708" name="Прямоугольник 2"/>
          <p:cNvSpPr>
            <a:spLocks noChangeArrowheads="1"/>
          </p:cNvSpPr>
          <p:nvPr/>
        </p:nvSpPr>
        <p:spPr bwMode="auto">
          <a:xfrm>
            <a:off x="1500188" y="1643063"/>
            <a:ext cx="20716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Жил человек рассеянный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На улице  ……</a:t>
            </a:r>
          </a:p>
        </p:txBody>
      </p:sp>
      <p:sp>
        <p:nvSpPr>
          <p:cNvPr id="8" name="Блок-схема: решение 7"/>
          <p:cNvSpPr/>
          <p:nvPr/>
        </p:nvSpPr>
        <p:spPr>
          <a:xfrm>
            <a:off x="1000125" y="3357563"/>
            <a:ext cx="2786063" cy="928687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</a:rPr>
              <a:t>Горького</a:t>
            </a:r>
          </a:p>
        </p:txBody>
      </p:sp>
      <p:sp>
        <p:nvSpPr>
          <p:cNvPr id="9" name="Блок-схема: решение 8"/>
          <p:cNvSpPr/>
          <p:nvPr/>
        </p:nvSpPr>
        <p:spPr>
          <a:xfrm>
            <a:off x="1000125" y="4286250"/>
            <a:ext cx="2786063" cy="928688"/>
          </a:xfrm>
          <a:prstGeom prst="flowChartDecisi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</a:rPr>
              <a:t>Остоженка</a:t>
            </a:r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1071563" y="5214938"/>
            <a:ext cx="2714625" cy="928687"/>
          </a:xfrm>
          <a:prstGeom prst="flowChartDecisi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</a:rPr>
              <a:t>Бассейной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 flipH="1" flipV="1">
            <a:off x="3250407" y="3250406"/>
            <a:ext cx="2500312" cy="10001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Блок-схема: перфолента 13"/>
          <p:cNvSpPr/>
          <p:nvPr/>
        </p:nvSpPr>
        <p:spPr>
          <a:xfrm>
            <a:off x="5429250" y="1214438"/>
            <a:ext cx="2286000" cy="2071687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</a:rPr>
              <a:t>Вместо шапки на ходу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</a:rPr>
              <a:t>Он надел   ……</a:t>
            </a:r>
          </a:p>
        </p:txBody>
      </p:sp>
      <p:sp>
        <p:nvSpPr>
          <p:cNvPr id="15" name="Блок-схема: решение 14"/>
          <p:cNvSpPr/>
          <p:nvPr/>
        </p:nvSpPr>
        <p:spPr>
          <a:xfrm>
            <a:off x="4929188" y="3286125"/>
            <a:ext cx="3071812" cy="1071563"/>
          </a:xfrm>
          <a:prstGeom prst="flowChartDecision">
            <a:avLst/>
          </a:prstGeom>
          <a:solidFill>
            <a:srgbClr val="FA82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</a:rPr>
              <a:t>кепку</a:t>
            </a:r>
          </a:p>
        </p:txBody>
      </p:sp>
      <p:sp>
        <p:nvSpPr>
          <p:cNvPr id="16" name="Блок-схема: решение 15"/>
          <p:cNvSpPr/>
          <p:nvPr/>
        </p:nvSpPr>
        <p:spPr>
          <a:xfrm>
            <a:off x="4857750" y="4357688"/>
            <a:ext cx="3286125" cy="928687"/>
          </a:xfrm>
          <a:prstGeom prst="flowChartDecisi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</a:rPr>
              <a:t>сковороду</a:t>
            </a:r>
          </a:p>
        </p:txBody>
      </p:sp>
      <p:sp>
        <p:nvSpPr>
          <p:cNvPr id="17" name="Блок-схема: решение 16"/>
          <p:cNvSpPr/>
          <p:nvPr/>
        </p:nvSpPr>
        <p:spPr>
          <a:xfrm>
            <a:off x="4929188" y="5286375"/>
            <a:ext cx="3143250" cy="928688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</a:rPr>
              <a:t>бейсболку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5" grpId="0" animBg="1"/>
      <p:bldP spid="15" grpId="1" animBg="1"/>
      <p:bldP spid="16" grpId="0" animBg="1"/>
      <p:bldP spid="17" grpId="0" animBg="1"/>
      <p:bldP spid="17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5" y="1"/>
            <a:ext cx="707236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</a:rPr>
              <a:t>Из какого стихотворения эти герои</a:t>
            </a:r>
          </a:p>
        </p:txBody>
      </p:sp>
      <p:sp>
        <p:nvSpPr>
          <p:cNvPr id="73731" name="Прямоугольник 3"/>
          <p:cNvSpPr>
            <a:spLocks noChangeArrowheads="1"/>
          </p:cNvSpPr>
          <p:nvPr/>
        </p:nvSpPr>
        <p:spPr bwMode="auto">
          <a:xfrm>
            <a:off x="857250" y="1571625"/>
            <a:ext cx="321468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Петух явился боевой,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За ним пришла наседка,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И в мягкой шали пуховой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Пришла свинья-соседка.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357813" y="2286000"/>
            <a:ext cx="2571750" cy="785813"/>
          </a:xfrm>
          <a:prstGeom prst="round2DiagRect">
            <a:avLst/>
          </a:prstGeom>
          <a:solidFill>
            <a:srgbClr val="D4D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9933FF"/>
                </a:solidFill>
              </a:rPr>
              <a:t>Детки в клетке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357813" y="3214688"/>
            <a:ext cx="2571750" cy="785812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</a:rPr>
              <a:t>Кошкин дом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357813" y="4143375"/>
            <a:ext cx="2571750" cy="785813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Хороший день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187547">
            <a:off x="755650" y="1357313"/>
            <a:ext cx="600233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Кто автор стихотворений «Багаж», «Усатый - полосатый», «Сказка о глупом мышонке»?</a:t>
            </a:r>
          </a:p>
        </p:txBody>
      </p:sp>
      <p:sp>
        <p:nvSpPr>
          <p:cNvPr id="3" name="Цилиндр 2"/>
          <p:cNvSpPr/>
          <p:nvPr/>
        </p:nvSpPr>
        <p:spPr>
          <a:xfrm rot="20002523">
            <a:off x="1838325" y="3328988"/>
            <a:ext cx="1571625" cy="1162050"/>
          </a:xfrm>
          <a:prstGeom prst="can">
            <a:avLst/>
          </a:prstGeom>
          <a:solidFill>
            <a:srgbClr val="E982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С.Я.Маршак</a:t>
            </a:r>
          </a:p>
        </p:txBody>
      </p:sp>
      <p:sp>
        <p:nvSpPr>
          <p:cNvPr id="4" name="Куб 3"/>
          <p:cNvSpPr/>
          <p:nvPr/>
        </p:nvSpPr>
        <p:spPr>
          <a:xfrm rot="19866277">
            <a:off x="4208463" y="3622675"/>
            <a:ext cx="1579562" cy="135731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К.И.Чуковский</a:t>
            </a:r>
          </a:p>
        </p:txBody>
      </p:sp>
      <p:sp>
        <p:nvSpPr>
          <p:cNvPr id="5" name="Блок-схема: память с прямым доступом 4"/>
          <p:cNvSpPr/>
          <p:nvPr/>
        </p:nvSpPr>
        <p:spPr>
          <a:xfrm rot="19883660">
            <a:off x="5286375" y="1568450"/>
            <a:ext cx="1820863" cy="1357313"/>
          </a:xfrm>
          <a:prstGeom prst="flowChartMagneticDrum">
            <a:avLst/>
          </a:prstGeom>
          <a:solidFill>
            <a:srgbClr val="2FDC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Б.Заходер</a:t>
            </a:r>
            <a:endParaRPr lang="ru-RU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Управляющая кнопка: далее 6">
            <a:hlinkClick r:id="rId4" action="ppaction://hlinksldjump" highlightClick="1"/>
          </p:cNvPr>
          <p:cNvSpPr/>
          <p:nvPr/>
        </p:nvSpPr>
        <p:spPr>
          <a:xfrm rot="20196416">
            <a:off x="7996238" y="5349875"/>
            <a:ext cx="785812" cy="5000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3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366567">
            <a:off x="4070226" y="3382729"/>
            <a:ext cx="350693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Молодцы!</a:t>
            </a:r>
          </a:p>
        </p:txBody>
      </p:sp>
      <p:pic>
        <p:nvPicPr>
          <p:cNvPr id="75779" name="Picture 3" descr="C:\Documents and Settings\Admin\Рабочий стол\Marsha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3878">
            <a:off x="1500188" y="2786063"/>
            <a:ext cx="171450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33CC"/>
                </a:solidFill>
              </a:rPr>
              <a:t>Из биографии С.Я. Маршака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708400" y="1341438"/>
            <a:ext cx="4978400" cy="49672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smtClean="0"/>
              <a:t>         </a:t>
            </a:r>
            <a:r>
              <a:rPr lang="ru-RU" altLang="ru-RU" sz="2800" b="1" smtClean="0"/>
              <a:t>Самуил Яковлевич Маршак родился 3 ноября 1887 года в Воронеже.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b="1" smtClean="0"/>
              <a:t>         Раннее детство и первые школьные годы будущий писатель провёл в маленьком городке Острогожске Воронежской губернии. Его семья жила небогато, но дружно.</a:t>
            </a:r>
          </a:p>
        </p:txBody>
      </p:sp>
      <p:pic>
        <p:nvPicPr>
          <p:cNvPr id="30724" name="Picture 5" descr="marshak-2_orig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32289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1"/>
          <p:cNvSpPr txBox="1">
            <a:spLocks noChangeArrowheads="1"/>
          </p:cNvSpPr>
          <p:nvPr/>
        </p:nvSpPr>
        <p:spPr bwMode="auto">
          <a:xfrm>
            <a:off x="755650" y="1196975"/>
            <a:ext cx="76327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/>
              <a:t>  Спасибо  за внимание!</a:t>
            </a:r>
          </a:p>
        </p:txBody>
      </p:sp>
      <p:pic>
        <p:nvPicPr>
          <p:cNvPr id="76803" name="Picture 2" descr="https://cdn.eksmo.ru/v2/ASE000000000716256/COVER/cov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24175"/>
            <a:ext cx="2376488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8" descr="https://knigamir.com/upload/iblock/2b9/2b9ced6557eac955e8962d46874674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3500438"/>
            <a:ext cx="2233613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10" descr="https://my-bookshop.ru/image/10165317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83050"/>
            <a:ext cx="1944687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33CC"/>
                </a:solidFill>
              </a:rPr>
              <a:t>Из биографии С.Я. Маршака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635375" y="1600200"/>
            <a:ext cx="5184775" cy="4708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smtClean="0"/>
              <a:t>        </a:t>
            </a:r>
            <a:r>
              <a:rPr lang="ru-RU" altLang="ru-RU" sz="2800" b="1" smtClean="0"/>
              <a:t>Мальчик с детства тянулся к знаниям, к книгам, рано стал писать стихи.</a:t>
            </a:r>
          </a:p>
          <a:p>
            <a:pPr eaLnBrk="1" hangingPunct="1">
              <a:buFontTx/>
              <a:buNone/>
            </a:pPr>
            <a:r>
              <a:rPr lang="ru-RU" altLang="ru-RU" sz="2800" b="1" smtClean="0"/>
              <a:t>         Сначала учился в гимназии, потом окончил Лондонский университет. Первые стихотворные книжки писателя появились в 1923 году.</a:t>
            </a:r>
          </a:p>
        </p:txBody>
      </p:sp>
      <p:pic>
        <p:nvPicPr>
          <p:cNvPr id="31748" name="Picture 5" descr="detstvo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31527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2" descr="https://ds05.infourok.ru/uploads/ex/03a9/0001ebf0-a1fa99d0/img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900igr.net/up/datas/96670/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11113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ds05.infourok.ru/uploads/ex/03a9/0001ebf0-a1fa99d0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748</Words>
  <Application>Microsoft Office PowerPoint</Application>
  <PresentationFormat>Экран (4:3)</PresentationFormat>
  <Paragraphs>209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50</vt:i4>
      </vt:variant>
    </vt:vector>
  </HeadingPairs>
  <TitlesOfParts>
    <vt:vector size="57" baseType="lpstr">
      <vt:lpstr>Arial</vt:lpstr>
      <vt:lpstr>Calibri</vt:lpstr>
      <vt:lpstr>Georgia</vt:lpstr>
      <vt:lpstr>Times New Roman</vt:lpstr>
      <vt:lpstr>Оформление по умолчанию</vt:lpstr>
      <vt:lpstr>Тема Office</vt:lpstr>
      <vt:lpstr>1_Тема Office</vt:lpstr>
      <vt:lpstr>          Творчество С. Я. Маршака  Цель : познакомить детей подготовительной группы с творчеством советского детского поэта С. Я. Маршака.  Задачи  :   познакомить детей с биографией С. Я. Маршака; познакомить детей с основными произведениями С. Я. Маршака; формировать эмоционально-образное восприятие произведений; воспитывать способность наслаждаться художественным словом, чувствовать и понимать образный язык сказок, рассказов, стихов; воспитывать у детей способность сопереживать героям произведений; способствовать воспитанию у детей добрых чувств, умения удивляться красоте родной природы; продолжать работу по формированию нравственного и патриотического воспитания; развивать познавательные и умственные способности, речь детей;</vt:lpstr>
      <vt:lpstr>Презентация PowerPoint</vt:lpstr>
      <vt:lpstr>Презентация PowerPoint</vt:lpstr>
      <vt:lpstr>Презентация PowerPoint</vt:lpstr>
      <vt:lpstr>Из биографии С.Я. Маршака</vt:lpstr>
      <vt:lpstr>Из биографии С.Я. Маршака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Загадки С.Я. Маршака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Маршак – сказочник.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Маршак - переводчик</vt:lpstr>
      <vt:lpstr> Робин-Бобин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Прочитайте детям: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60</cp:revision>
  <dcterms:created xsi:type="dcterms:W3CDTF">2010-10-19T17:55:22Z</dcterms:created>
  <dcterms:modified xsi:type="dcterms:W3CDTF">2020-04-21T17:42:35Z</dcterms:modified>
</cp:coreProperties>
</file>