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76" r:id="rId3"/>
    <p:sldId id="256" r:id="rId4"/>
    <p:sldId id="257" r:id="rId5"/>
    <p:sldId id="258" r:id="rId6"/>
    <p:sldId id="259" r:id="rId7"/>
    <p:sldId id="272" r:id="rId8"/>
    <p:sldId id="260" r:id="rId9"/>
    <p:sldId id="261" r:id="rId10"/>
    <p:sldId id="273" r:id="rId11"/>
    <p:sldId id="262" r:id="rId12"/>
    <p:sldId id="263" r:id="rId13"/>
    <p:sldId id="264" r:id="rId14"/>
    <p:sldId id="265" r:id="rId15"/>
    <p:sldId id="266" r:id="rId16"/>
    <p:sldId id="274" r:id="rId17"/>
    <p:sldId id="267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413" y="-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CC97E-A20E-4B94-96FE-CBA93480AB5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5C2A8-DECE-4D46-A604-BD6AE920C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5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5C2A8-DECE-4D46-A604-BD6AE920C69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723-3E06-462A-A393-6633C84667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4F46-9C6C-4D02-8C90-F45681BC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0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723-3E06-462A-A393-6633C84667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4F46-9C6C-4D02-8C90-F45681BC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3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723-3E06-462A-A393-6633C84667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4F46-9C6C-4D02-8C90-F45681BC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5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723-3E06-462A-A393-6633C84667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4F46-9C6C-4D02-8C90-F45681BC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8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723-3E06-462A-A393-6633C84667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4F46-9C6C-4D02-8C90-F45681BC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6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723-3E06-462A-A393-6633C84667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4F46-9C6C-4D02-8C90-F45681BC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1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723-3E06-462A-A393-6633C84667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4F46-9C6C-4D02-8C90-F45681BC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55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723-3E06-462A-A393-6633C84667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4F46-9C6C-4D02-8C90-F45681BC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2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723-3E06-462A-A393-6633C84667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4F46-9C6C-4D02-8C90-F45681BC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9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723-3E06-462A-A393-6633C84667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4F46-9C6C-4D02-8C90-F45681BC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39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9723-3E06-462A-A393-6633C84667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4F46-9C6C-4D02-8C90-F45681BC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6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E9723-3E06-462A-A393-6633C84667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04F46-9C6C-4D02-8C90-F45681BC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2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0.wdp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4066" y="1210335"/>
            <a:ext cx="9733613" cy="2460286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Тема: </a:t>
            </a:r>
            <a:r>
              <a:rPr lang="ru-RU" sz="4800" dirty="0" smtClean="0"/>
              <a:t>совершенствуем </a:t>
            </a:r>
            <a:r>
              <a:rPr lang="ru-RU" sz="4800" dirty="0" smtClean="0"/>
              <a:t>навыки решения примеров на «+»и «-», а также знакомимся со знаками «больше» и «меньше ».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8086" y="6390208"/>
            <a:ext cx="9144000" cy="295405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800" dirty="0" smtClean="0"/>
              <a:t>Презентация создана воспитателем группы №12 Мельниковой Д.Г.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99803" y="4361706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Предназначено для старшей группы. </a:t>
            </a:r>
          </a:p>
          <a:p>
            <a:r>
              <a:rPr lang="ru-RU" dirty="0" smtClean="0"/>
              <a:t>Возрастная категория детей 5 -6 лет.</a:t>
            </a:r>
          </a:p>
          <a:p>
            <a:endParaRPr lang="ru-RU" dirty="0"/>
          </a:p>
          <a:p>
            <a:r>
              <a:rPr lang="ru-RU" dirty="0" smtClean="0"/>
              <a:t>Материалы и оборудование: ноутбук, счетные палочки или предметы заместители.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7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8065" r="2958" b="79468"/>
          <a:stretch/>
        </p:blipFill>
        <p:spPr>
          <a:xfrm>
            <a:off x="604880" y="914353"/>
            <a:ext cx="10787642" cy="203776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2479" y="862485"/>
            <a:ext cx="5951095" cy="2340697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88440" y="200057"/>
            <a:ext cx="6570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Примеры на вычитание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4904" y="3246025"/>
            <a:ext cx="112875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Посчитай количество предметов до знака «-» (минус), (в желтом кругу). Для облегчения выполнения задания положите перед ребенком такое же количество счетных палочек, карандашей или других предметы, которые легко посчитать. Желательно образовать ряд палочек.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Затем посчитайте количество предметов после знака «-» </a:t>
            </a:r>
            <a:r>
              <a:rPr lang="ru-RU" dirty="0"/>
              <a:t>минус. </a:t>
            </a:r>
            <a:r>
              <a:rPr lang="ru-RU" dirty="0" smtClean="0"/>
              <a:t>), (</a:t>
            </a:r>
            <a:r>
              <a:rPr lang="ru-RU" dirty="0"/>
              <a:t>в </a:t>
            </a:r>
            <a:r>
              <a:rPr lang="ru-RU" dirty="0" smtClean="0"/>
              <a:t>зеленом кругу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>
                <a:solidFill>
                  <a:srgbClr val="00B050"/>
                </a:solidFill>
              </a:rPr>
              <a:t>Легкий вариант:  </a:t>
            </a:r>
            <a:r>
              <a:rPr lang="ru-RU" dirty="0" smtClean="0"/>
              <a:t>Положите </a:t>
            </a:r>
            <a:r>
              <a:rPr lang="ru-RU" dirty="0"/>
              <a:t>под первым рядом столько палочек, сколько у вас получилось после знака «-» (в зеленом круге</a:t>
            </a:r>
            <a:r>
              <a:rPr lang="ru-RU" dirty="0" smtClean="0"/>
              <a:t>). Закройте листком бумаги совпадающие палочки. И посчитайте оставшиеся количество предметов. Это и есть ответ.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Вариант сложнее: </a:t>
            </a:r>
            <a:r>
              <a:rPr lang="ru-RU" dirty="0" smtClean="0"/>
              <a:t>Знак минус означает забрать. Скажите ребенку забрать – отнять, убрать палочки сразу из образовавшегося ряда в пункте «1». И посчитать остаток. Это и есть ответ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40840" y="914353"/>
            <a:ext cx="2038662" cy="2037761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9918" y="5831348"/>
            <a:ext cx="11962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Все ответы появляются на слайде по щелчку компьютерной мыши, один щелчок 1 пример, второй щелчок второй пример и т.д.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или нажав стрелку «вперед».</a:t>
            </a:r>
          </a:p>
        </p:txBody>
      </p:sp>
    </p:spTree>
    <p:extLst>
      <p:ext uri="{BB962C8B-B14F-4D97-AF65-F5344CB8AC3E}">
        <p14:creationId xmlns:p14="http://schemas.microsoft.com/office/powerpoint/2010/main" val="2904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3" y="124228"/>
            <a:ext cx="10923433" cy="729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 Сосчитай и </a:t>
            </a:r>
            <a:r>
              <a:rPr lang="ru-RU" sz="3200" b="1" dirty="0">
                <a:solidFill>
                  <a:prstClr val="black"/>
                </a:solidFill>
              </a:rPr>
              <a:t>назови ответ</a:t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2700" dirty="0" smtClean="0">
                <a:solidFill>
                  <a:prstClr val="black"/>
                </a:solidFill>
                <a:latin typeface="+mn-lt"/>
              </a:rPr>
              <a:t>Проверь </a:t>
            </a:r>
            <a:r>
              <a:rPr lang="ru-RU" sz="2700" dirty="0">
                <a:solidFill>
                  <a:prstClr val="black"/>
                </a:solidFill>
                <a:latin typeface="+mn-lt"/>
              </a:rPr>
              <a:t>себя кликнув мышью или нажав стрелку «вперед</a:t>
            </a:r>
            <a:r>
              <a:rPr lang="ru-RU" sz="2700" b="1" dirty="0">
                <a:solidFill>
                  <a:prstClr val="black"/>
                </a:solidFill>
                <a:latin typeface="+mn-lt"/>
              </a:rPr>
              <a:t>».</a:t>
            </a:r>
            <a:endParaRPr lang="ru-RU" sz="27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8065" r="2958" b="51683"/>
          <a:stretch/>
        </p:blipFill>
        <p:spPr>
          <a:xfrm>
            <a:off x="1320074" y="921455"/>
            <a:ext cx="9717945" cy="5926639"/>
          </a:xfrm>
        </p:spPr>
      </p:pic>
      <p:sp>
        <p:nvSpPr>
          <p:cNvPr id="5" name="TextBox 4"/>
          <p:cNvSpPr txBox="1"/>
          <p:nvPr/>
        </p:nvSpPr>
        <p:spPr>
          <a:xfrm>
            <a:off x="9339361" y="608393"/>
            <a:ext cx="12106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/>
              <a:t>7</a:t>
            </a:r>
            <a:endParaRPr lang="ru-RU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9362941" y="2578583"/>
            <a:ext cx="12106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/>
              <a:t>1</a:t>
            </a:r>
            <a:endParaRPr lang="ru-RU" sz="9600" dirty="0"/>
          </a:p>
        </p:txBody>
      </p:sp>
      <p:sp>
        <p:nvSpPr>
          <p:cNvPr id="8" name="Овал 7"/>
          <p:cNvSpPr/>
          <p:nvPr/>
        </p:nvSpPr>
        <p:spPr>
          <a:xfrm>
            <a:off x="6994950" y="2982091"/>
            <a:ext cx="1030310" cy="15611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2718432">
            <a:off x="6550314" y="3108787"/>
            <a:ext cx="1030310" cy="1614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362941" y="4671401"/>
            <a:ext cx="12106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/>
              <a:t>2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37128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341" y="128704"/>
            <a:ext cx="10302873" cy="484881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solidFill>
                  <a:prstClr val="black"/>
                </a:solidFill>
              </a:rPr>
              <a:t> Сосчитай и назови ответ</a:t>
            </a:r>
            <a:br>
              <a:rPr lang="ru-RU" sz="2900" b="1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Проверь себя кликнув мышью или нажав стрелку «вперед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».</a:t>
            </a:r>
            <a:endParaRPr lang="ru-RU" sz="32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49205" r="2958" b="9063"/>
          <a:stretch/>
        </p:blipFill>
        <p:spPr>
          <a:xfrm>
            <a:off x="1262129" y="736551"/>
            <a:ext cx="9457385" cy="5979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05364" y="490620"/>
            <a:ext cx="12106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/>
              <a:t>5</a:t>
            </a:r>
            <a:endParaRPr lang="ru-RU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9105361" y="2504940"/>
            <a:ext cx="12106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/>
              <a:t>2</a:t>
            </a:r>
            <a:endParaRPr lang="ru-RU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9105361" y="4519260"/>
            <a:ext cx="12106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/>
              <a:t>3</a:t>
            </a:r>
            <a:endParaRPr lang="ru-RU" sz="9600" dirty="0"/>
          </a:p>
        </p:txBody>
      </p:sp>
      <p:sp>
        <p:nvSpPr>
          <p:cNvPr id="9" name="Овал 8"/>
          <p:cNvSpPr/>
          <p:nvPr/>
        </p:nvSpPr>
        <p:spPr>
          <a:xfrm>
            <a:off x="7093575" y="3065172"/>
            <a:ext cx="736780" cy="13374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5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948" y="163126"/>
            <a:ext cx="10433155" cy="7295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Посчитай количество каждой фигуры, </a:t>
            </a:r>
            <a:r>
              <a:rPr lang="ru-RU" sz="3200" b="1" dirty="0" smtClean="0">
                <a:solidFill>
                  <a:prstClr val="black"/>
                </a:solidFill>
              </a:rPr>
              <a:t>назови ответ.</a:t>
            </a:r>
            <a:br>
              <a:rPr lang="ru-RU" sz="3200" b="1" dirty="0" smtClean="0">
                <a:solidFill>
                  <a:prstClr val="black"/>
                </a:solidFill>
              </a:rPr>
            </a:br>
            <a:r>
              <a:rPr lang="ru-RU" sz="2700" dirty="0" smtClean="0">
                <a:solidFill>
                  <a:prstClr val="black"/>
                </a:solidFill>
                <a:latin typeface="Calibri" panose="020F0502020204030204"/>
              </a:rPr>
              <a:t>Проверь </a:t>
            </a:r>
            <a:r>
              <a:rPr lang="ru-RU" sz="2700" dirty="0">
                <a:solidFill>
                  <a:prstClr val="black"/>
                </a:solidFill>
                <a:latin typeface="Calibri" panose="020F0502020204030204"/>
              </a:rPr>
              <a:t>себя кликнув мышью или нажав стрелку «вперед</a:t>
            </a:r>
            <a:r>
              <a:rPr lang="ru-RU" sz="2700" b="1" dirty="0" smtClean="0">
                <a:solidFill>
                  <a:prstClr val="black"/>
                </a:solidFill>
                <a:latin typeface="Calibri" panose="020F0502020204030204"/>
              </a:rPr>
              <a:t>».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7"/>
          <a:stretch/>
        </p:blipFill>
        <p:spPr>
          <a:xfrm>
            <a:off x="599606" y="892705"/>
            <a:ext cx="10553497" cy="5658704"/>
          </a:xfrm>
        </p:spPr>
      </p:pic>
      <p:sp>
        <p:nvSpPr>
          <p:cNvPr id="5" name="TextBox 4"/>
          <p:cNvSpPr txBox="1"/>
          <p:nvPr/>
        </p:nvSpPr>
        <p:spPr>
          <a:xfrm>
            <a:off x="9749305" y="1167877"/>
            <a:ext cx="11333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6</a:t>
            </a:r>
            <a:endParaRPr lang="ru-RU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9752467" y="2648917"/>
            <a:ext cx="11333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39457" y="3996699"/>
            <a:ext cx="11333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39456" y="5477739"/>
            <a:ext cx="11333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68383" y="659567"/>
            <a:ext cx="677108" cy="58918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3200" dirty="0" smtClean="0"/>
              <a:t>Ответы появляются сверху вниз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0039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3" b="16051"/>
          <a:stretch/>
        </p:blipFill>
        <p:spPr>
          <a:xfrm>
            <a:off x="704566" y="1136690"/>
            <a:ext cx="5561670" cy="53353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0" r="1" b="73071"/>
          <a:stretch/>
        </p:blipFill>
        <p:spPr>
          <a:xfrm>
            <a:off x="9581881" y="849045"/>
            <a:ext cx="2175486" cy="1584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8" t="27509"/>
          <a:stretch/>
        </p:blipFill>
        <p:spPr>
          <a:xfrm>
            <a:off x="7557841" y="2433146"/>
            <a:ext cx="4199526" cy="426430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7571748" y="1194851"/>
            <a:ext cx="1996226" cy="9916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651502" y="1136690"/>
            <a:ext cx="793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9624" y="2457943"/>
            <a:ext cx="793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90689" y="3812560"/>
            <a:ext cx="793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90689" y="5109016"/>
            <a:ext cx="793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868" y="94207"/>
            <a:ext cx="963867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Посчитай количество каждой фигуры, назови ответ.</a:t>
            </a:r>
            <a:br>
              <a:rPr lang="ru-RU" sz="29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Проверь себя кликнув мышью или нажав стрелку «вперед</a:t>
            </a:r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».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9241903" y="3634651"/>
            <a:ext cx="5030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Ответы </a:t>
            </a:r>
            <a:r>
              <a:rPr lang="ru-RU" sz="2800" dirty="0" smtClean="0"/>
              <a:t>появляются сверху вниз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621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287" y="141275"/>
            <a:ext cx="10929729" cy="105949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solidFill>
                  <a:prstClr val="black"/>
                </a:solidFill>
              </a:rPr>
              <a:t>Посчитай количество каждой фигуры, назови ответ.</a:t>
            </a:r>
            <a:br>
              <a:rPr lang="ru-RU" sz="2900" b="1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Проверь себя кликнув мышью или нажав стрелку «вперед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».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15018" r="5592"/>
          <a:stretch/>
        </p:blipFill>
        <p:spPr>
          <a:xfrm>
            <a:off x="553791" y="1495757"/>
            <a:ext cx="6645500" cy="48761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0" t="5036" b="6953"/>
          <a:stretch/>
        </p:blipFill>
        <p:spPr>
          <a:xfrm>
            <a:off x="7779518" y="1501932"/>
            <a:ext cx="4160889" cy="5177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18253" y="1501932"/>
            <a:ext cx="875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10908405" y="2890705"/>
            <a:ext cx="875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69767" y="4230974"/>
            <a:ext cx="875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10908405" y="5514811"/>
            <a:ext cx="875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9337716" y="3601628"/>
            <a:ext cx="5030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Ответы появляются сверху вниз</a:t>
            </a:r>
          </a:p>
        </p:txBody>
      </p:sp>
    </p:spTree>
    <p:extLst>
      <p:ext uri="{BB962C8B-B14F-4D97-AF65-F5344CB8AC3E}">
        <p14:creationId xmlns:p14="http://schemas.microsoft.com/office/powerpoint/2010/main" val="251977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26" y="2763049"/>
            <a:ext cx="1208949" cy="698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9903"/>
            <a:ext cx="10515600" cy="86943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Примеры  со знаком «больше», «меньше»</a:t>
            </a:r>
            <a:endParaRPr lang="ru-RU" sz="3600" b="1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524655" y="1310300"/>
            <a:ext cx="11467475" cy="138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Помни примеры решаются слева – направо. </a:t>
            </a:r>
          </a:p>
          <a:p>
            <a:pPr marL="0" indent="0">
              <a:buNone/>
            </a:pPr>
            <a:r>
              <a:rPr lang="ru-RU" dirty="0" smtClean="0"/>
              <a:t>Примеры со знаком больше: слева число предметов БОЛЬШЕ, чем число справа.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54" l="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8" y="2689775"/>
            <a:ext cx="1143822" cy="1321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8519" y="2610688"/>
            <a:ext cx="1015250" cy="1563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76838" y="2610688"/>
            <a:ext cx="4631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2 </a:t>
            </a:r>
            <a:r>
              <a:rPr lang="en-US" sz="5400" b="1" dirty="0" smtClean="0"/>
              <a:t>&gt; 1</a:t>
            </a:r>
            <a:endParaRPr lang="ru-RU" sz="5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4655" y="3666836"/>
            <a:ext cx="1146747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Примеры со знаком </a:t>
            </a:r>
            <a:r>
              <a:rPr lang="ru-RU" sz="2800" dirty="0" smtClean="0">
                <a:solidFill>
                  <a:prstClr val="black"/>
                </a:solidFill>
              </a:rPr>
              <a:t>меньше: </a:t>
            </a:r>
            <a:r>
              <a:rPr lang="ru-RU" sz="2800" dirty="0">
                <a:solidFill>
                  <a:prstClr val="black"/>
                </a:solidFill>
              </a:rPr>
              <a:t>слева </a:t>
            </a:r>
            <a:r>
              <a:rPr lang="ru-RU" sz="2800" dirty="0" smtClean="0">
                <a:solidFill>
                  <a:prstClr val="black"/>
                </a:solidFill>
              </a:rPr>
              <a:t>число предметов МЕНЬШЕ, </a:t>
            </a:r>
            <a:r>
              <a:rPr lang="ru-RU" sz="2800" dirty="0">
                <a:solidFill>
                  <a:prstClr val="black"/>
                </a:solidFill>
              </a:rPr>
              <a:t>чем число справа.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626" y="4587104"/>
            <a:ext cx="1015250" cy="15636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54" l="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56" y="4587104"/>
            <a:ext cx="1143822" cy="1321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35" b="987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88" y="4587104"/>
            <a:ext cx="795525" cy="8525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1902" y="4578757"/>
            <a:ext cx="2503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1 </a:t>
            </a:r>
            <a:r>
              <a:rPr lang="en-US" sz="5400" b="1" dirty="0" smtClean="0"/>
              <a:t>&lt; 2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4452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9" b="93857" l="1222" r="92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96" r="19921" b="28893"/>
          <a:stretch/>
        </p:blipFill>
        <p:spPr>
          <a:xfrm>
            <a:off x="399245" y="365125"/>
            <a:ext cx="4082603" cy="3757974"/>
          </a:xfrm>
        </p:spPr>
      </p:pic>
      <p:sp>
        <p:nvSpPr>
          <p:cNvPr id="5" name="TextBox 4"/>
          <p:cNvSpPr txBox="1"/>
          <p:nvPr/>
        </p:nvSpPr>
        <p:spPr>
          <a:xfrm>
            <a:off x="2580206" y="3509181"/>
            <a:ext cx="195651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/>
              <a:t>3</a:t>
            </a:r>
            <a:endParaRPr lang="ru-RU" sz="9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3000" r="6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04" r="32341" b="3137"/>
          <a:stretch/>
        </p:blipFill>
        <p:spPr>
          <a:xfrm>
            <a:off x="8049296" y="664401"/>
            <a:ext cx="2730320" cy="42032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61164" y="3450681"/>
            <a:ext cx="195651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/>
              <a:t>1</a:t>
            </a:r>
            <a:endParaRPr lang="ru-RU" sz="1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89" y="3731660"/>
            <a:ext cx="3649275" cy="2108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1889" y="1142357"/>
            <a:ext cx="4432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Сосчитай шары с лева. Кликнув мышью проверь себя.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Кликни еще раз мышью и появятся шары справа. Сосчитай их. Проверь себя, кликнув мышью еще раз.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Сравни эти два числа.  Помни примеры решаются слева – направо.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Назови знак который должен быть. Кликни мышью и проверь себя.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61534" y="5771338"/>
            <a:ext cx="2668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Больше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4615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4" y="365125"/>
            <a:ext cx="4240037" cy="4351338"/>
          </a:xfrm>
        </p:spPr>
      </p:pic>
      <p:sp>
        <p:nvSpPr>
          <p:cNvPr id="5" name="TextBox 4"/>
          <p:cNvSpPr txBox="1"/>
          <p:nvPr/>
        </p:nvSpPr>
        <p:spPr>
          <a:xfrm>
            <a:off x="3515232" y="3431530"/>
            <a:ext cx="333562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/>
              <a:t>4</a:t>
            </a:r>
            <a:endParaRPr lang="ru-RU" sz="9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038" y="981876"/>
            <a:ext cx="3231854" cy="3734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4469" y="3510244"/>
            <a:ext cx="333562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/>
              <a:t>2</a:t>
            </a:r>
            <a:endParaRPr lang="ru-RU" sz="115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8" r="26567"/>
          <a:stretch/>
        </p:blipFill>
        <p:spPr>
          <a:xfrm>
            <a:off x="5616829" y="3954650"/>
            <a:ext cx="1880315" cy="21084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1471" y="1074267"/>
            <a:ext cx="4432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Сосчитай шары с лева. Кликнув мышью проверь себя.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Кликни еще раз мышью и появятся шары справа. Сосчитай их. Проверь себя, кликнув мышью еще раз.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Сравни эти два числа.  Помни примеры решаются слева – направо.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Назови знак который должен быть. Кликни мышью и проверь себя.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16829" y="5895513"/>
            <a:ext cx="2668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Больше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25327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4" b="81714" l="11333" r="9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07" r="18514" b="29959"/>
          <a:stretch/>
        </p:blipFill>
        <p:spPr>
          <a:xfrm>
            <a:off x="755925" y="544640"/>
            <a:ext cx="3207907" cy="3166995"/>
          </a:xfrm>
        </p:spPr>
      </p:pic>
      <p:sp>
        <p:nvSpPr>
          <p:cNvPr id="6" name="TextBox 5"/>
          <p:cNvSpPr txBox="1"/>
          <p:nvPr/>
        </p:nvSpPr>
        <p:spPr>
          <a:xfrm>
            <a:off x="2476210" y="3465615"/>
            <a:ext cx="195651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/>
              <a:t>3</a:t>
            </a:r>
            <a:endParaRPr lang="ru-RU" sz="9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17" y="835477"/>
            <a:ext cx="3885986" cy="4196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4524" y="3549681"/>
            <a:ext cx="195651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/>
              <a:t>7</a:t>
            </a:r>
            <a:endParaRPr lang="ru-RU" sz="9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35" b="987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99" y="3947104"/>
            <a:ext cx="1740092" cy="18647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49299" y="5811839"/>
            <a:ext cx="2668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Меньше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913" y="835477"/>
            <a:ext cx="4432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Сосчитай шары с лева. Кликнув мышью проверь себя.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Кликни еще раз мышью и появятся шары справа. Сосчитай их. Проверь себя, кликнув мышью еще раз.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Сравни эти два числа.  Помни примеры решаются слева – направо.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Назови знак который должен быть. Кликни мышью и проверь себя.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4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785" y="506491"/>
            <a:ext cx="9203960" cy="6134152"/>
          </a:xfrm>
        </p:spPr>
        <p:txBody>
          <a:bodyPr>
            <a:noAutofit/>
          </a:bodyPr>
          <a:lstStyle/>
          <a:p>
            <a:r>
              <a:rPr lang="ru-RU" dirty="0" smtClean="0"/>
              <a:t>В данной презентации задействована анимация. Все результаты ответов появятся на экране после нажатия на клавишу мыши, </a:t>
            </a:r>
            <a:r>
              <a:rPr lang="ru-RU" dirty="0"/>
              <a:t>знака «</a:t>
            </a:r>
            <a:r>
              <a:rPr lang="en-US" dirty="0"/>
              <a:t>Enter</a:t>
            </a:r>
            <a:r>
              <a:rPr lang="ru-RU" dirty="0" smtClean="0"/>
              <a:t>»,пробела или знак «перед».</a:t>
            </a:r>
          </a:p>
          <a:p>
            <a:endParaRPr lang="ru-RU" sz="1800" dirty="0" smtClean="0"/>
          </a:p>
          <a:p>
            <a:r>
              <a:rPr lang="ru-RU" dirty="0" smtClean="0"/>
              <a:t>Если возникнет ситуация, когда случайно открыли ответ раньше времени. Убрать его поможет знак «назад».</a:t>
            </a:r>
          </a:p>
          <a:p>
            <a:endParaRPr lang="ru-RU" sz="2000" dirty="0" smtClean="0"/>
          </a:p>
          <a:p>
            <a:r>
              <a:rPr lang="ru-RU" dirty="0" smtClean="0"/>
              <a:t>Перед каждыми новым типом задания будет краткое объяснения как его выполнять, это для вас взрослые. </a:t>
            </a:r>
          </a:p>
          <a:p>
            <a:endParaRPr lang="ru-RU" sz="2000" dirty="0" smtClean="0"/>
          </a:p>
          <a:p>
            <a:r>
              <a:rPr lang="ru-RU" dirty="0" smtClean="0"/>
              <a:t>На каждом слайде есть заголовок в нем  содержится задание. Прочтите его ребенку и приступайте к выполнению.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B050"/>
                </a:solidFill>
              </a:rPr>
              <a:t>У вас  все получится 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032" y="506491"/>
            <a:ext cx="1715125" cy="128466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0950315" y="1148825"/>
            <a:ext cx="620842" cy="59754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032" y="2108519"/>
            <a:ext cx="1730476" cy="1296167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856032" y="2745119"/>
            <a:ext cx="614596" cy="659567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1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4" y="384301"/>
            <a:ext cx="3853887" cy="3955052"/>
          </a:xfrm>
        </p:spPr>
      </p:pic>
      <p:sp>
        <p:nvSpPr>
          <p:cNvPr id="5" name="TextBox 4"/>
          <p:cNvSpPr txBox="1"/>
          <p:nvPr/>
        </p:nvSpPr>
        <p:spPr>
          <a:xfrm>
            <a:off x="2852202" y="3420150"/>
            <a:ext cx="15969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/>
              <a:t>4</a:t>
            </a:r>
            <a:endParaRPr lang="ru-RU" sz="9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33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37" y="365125"/>
            <a:ext cx="4132167" cy="4499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55846" y="3439655"/>
            <a:ext cx="15969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/>
              <a:t>6</a:t>
            </a:r>
            <a:endParaRPr lang="ru-RU" sz="115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35" b="987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04" y="4084642"/>
            <a:ext cx="1740092" cy="18647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75402" y="700566"/>
            <a:ext cx="4432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Сосчитай шары с лева. Кликнув мышью проверь себя.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Кликни еще раз мышью и появятся шары справа. Сосчитай их. Проверь себя, кликнув мышью еще раз.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Сравни эти два числа.  Помни примеры решаются слева – направо.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Назови знак который должен быть. Кликни мышью и проверь себя.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87740" y="5908632"/>
            <a:ext cx="2668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Меньше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78779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9"/>
          <a:stretch/>
        </p:blipFill>
        <p:spPr>
          <a:xfrm flipV="1">
            <a:off x="0" y="3266426"/>
            <a:ext cx="12192000" cy="35915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9"/>
          <a:stretch/>
        </p:blipFill>
        <p:spPr>
          <a:xfrm>
            <a:off x="0" y="0"/>
            <a:ext cx="12192000" cy="359157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680" y="2456689"/>
            <a:ext cx="9782577" cy="20251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МОЛОДЕЦ ВСЕ ЗАДАНИЯ ВЫПОЛНЕНЫ</a:t>
            </a:r>
            <a:endParaRPr lang="ru-RU" sz="66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55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  <p:bldP spid="3" grpId="4" build="p"/>
      <p:bldP spid="3" grpId="5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5" t="33273" r="20080" b="15322"/>
          <a:stretch/>
        </p:blipFill>
        <p:spPr>
          <a:xfrm>
            <a:off x="1304146" y="1394085"/>
            <a:ext cx="9548734" cy="512294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61942" y="1379095"/>
            <a:ext cx="839449" cy="11092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98369" y="4079822"/>
            <a:ext cx="839449" cy="11092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22493" y="5407754"/>
            <a:ext cx="839449" cy="11092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179882"/>
            <a:ext cx="104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Какая цифра потерялась?</a:t>
            </a:r>
          </a:p>
          <a:p>
            <a:pPr algn="ctr"/>
            <a:r>
              <a:rPr lang="ru-RU" sz="2400" dirty="0" smtClean="0"/>
              <a:t> Проверь себя кликнув мышью или нажав стрелку «вперед».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47287" y="2658256"/>
            <a:ext cx="839449" cy="11092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47286" y="2648263"/>
            <a:ext cx="839449" cy="11092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Нет пропуска</a:t>
            </a:r>
          </a:p>
        </p:txBody>
      </p:sp>
    </p:spTree>
    <p:extLst>
      <p:ext uri="{BB962C8B-B14F-4D97-AF65-F5344CB8AC3E}">
        <p14:creationId xmlns:p14="http://schemas.microsoft.com/office/powerpoint/2010/main" val="318397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1"/>
          <a:stretch/>
        </p:blipFill>
        <p:spPr>
          <a:xfrm>
            <a:off x="7125460" y="567193"/>
            <a:ext cx="5111304" cy="416962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" b="100000" l="200" r="4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276"/>
          <a:stretch/>
        </p:blipFill>
        <p:spPr>
          <a:xfrm>
            <a:off x="714670" y="829979"/>
            <a:ext cx="6998719" cy="5774407"/>
          </a:xfrm>
        </p:spPr>
      </p:pic>
      <p:sp>
        <p:nvSpPr>
          <p:cNvPr id="7" name="TextBox 6"/>
          <p:cNvSpPr txBox="1"/>
          <p:nvPr/>
        </p:nvSpPr>
        <p:spPr>
          <a:xfrm>
            <a:off x="1449189" y="215224"/>
            <a:ext cx="90382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Назови какие фигуры спрятались?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</a:rPr>
              <a:t>Проверь себя кликнув мышью или нажав стрелку «вперед».</a:t>
            </a:r>
          </a:p>
          <a:p>
            <a:pPr algn="ctr"/>
            <a:r>
              <a:rPr lang="ru-RU" sz="3200" b="1" dirty="0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806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744" y="311892"/>
            <a:ext cx="11287594" cy="1007242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/>
              <a:t>Назови и обведи рукой фигуры, которые спрятались? </a:t>
            </a:r>
            <a:br>
              <a:rPr lang="ru-RU" sz="3200" b="1" dirty="0" smtClean="0"/>
            </a:b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Проверь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себя кликнув мышью или нажав стрелку «вперед».</a:t>
            </a:r>
            <a:b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4" t="28427" r="27924" b="24400"/>
          <a:stretch/>
        </p:blipFill>
        <p:spPr>
          <a:xfrm>
            <a:off x="2274578" y="1319134"/>
            <a:ext cx="7331900" cy="5036695"/>
          </a:xfrm>
        </p:spPr>
      </p:pic>
      <p:sp>
        <p:nvSpPr>
          <p:cNvPr id="3" name="Овал 2"/>
          <p:cNvSpPr/>
          <p:nvPr/>
        </p:nvSpPr>
        <p:spPr>
          <a:xfrm>
            <a:off x="4841822" y="2038662"/>
            <a:ext cx="4557011" cy="421223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326006" y="915649"/>
            <a:ext cx="1351332" cy="134786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22294" y="1556836"/>
            <a:ext cx="3417758" cy="3165065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326006" y="2635947"/>
            <a:ext cx="1351332" cy="1349561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1419576">
            <a:off x="2374675" y="1849990"/>
            <a:ext cx="4822116" cy="3467345"/>
          </a:xfrm>
          <a:prstGeom prst="triangl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0063073" y="4357940"/>
            <a:ext cx="1877198" cy="1473234"/>
          </a:xfrm>
          <a:prstGeom prst="triangl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0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578" y="341480"/>
            <a:ext cx="11287592" cy="117514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prstClr val="black"/>
                </a:solidFill>
              </a:rPr>
              <a:t>Назови </a:t>
            </a:r>
            <a:r>
              <a:rPr lang="ru-RU" sz="4000" b="1" dirty="0">
                <a:solidFill>
                  <a:prstClr val="black"/>
                </a:solidFill>
              </a:rPr>
              <a:t>и </a:t>
            </a:r>
            <a:r>
              <a:rPr lang="ru-RU" sz="4000" b="1" dirty="0" smtClean="0">
                <a:solidFill>
                  <a:prstClr val="black"/>
                </a:solidFill>
              </a:rPr>
              <a:t>обведи рукой фигуры, </a:t>
            </a:r>
            <a:r>
              <a:rPr lang="ru-RU" sz="4000" b="1" dirty="0">
                <a:solidFill>
                  <a:prstClr val="black"/>
                </a:solidFill>
              </a:rPr>
              <a:t>которые спрятались? </a:t>
            </a:r>
            <a:r>
              <a:rPr lang="ru-RU" sz="4000" b="1" dirty="0" smtClean="0">
                <a:solidFill>
                  <a:prstClr val="black"/>
                </a:solidFill>
              </a:rPr>
              <a:t/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27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Проверь себя кликнув мышью или нажав стрелку «вперед».</a:t>
            </a:r>
            <a:r>
              <a:rPr lang="ru-RU" sz="24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15168" r="13684" b="11135"/>
          <a:stretch/>
        </p:blipFill>
        <p:spPr>
          <a:xfrm>
            <a:off x="884147" y="1215451"/>
            <a:ext cx="7005949" cy="5286310"/>
          </a:xfrm>
        </p:spPr>
      </p:pic>
      <p:sp>
        <p:nvSpPr>
          <p:cNvPr id="5" name="Овал 4"/>
          <p:cNvSpPr/>
          <p:nvPr/>
        </p:nvSpPr>
        <p:spPr>
          <a:xfrm>
            <a:off x="10074779" y="1215451"/>
            <a:ext cx="1351332" cy="134786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74779" y="2965730"/>
            <a:ext cx="1351332" cy="1349561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9811846" y="4717704"/>
            <a:ext cx="1877198" cy="1473234"/>
          </a:xfrm>
          <a:prstGeom prst="triangl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78111" y="1723869"/>
            <a:ext cx="4317168" cy="4302177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67796" y="2241782"/>
            <a:ext cx="2904204" cy="2899844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1939510" y="2824966"/>
            <a:ext cx="3842804" cy="1892737"/>
          </a:xfrm>
          <a:prstGeom prst="triangl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272"/>
            <a:ext cx="10515600" cy="819098"/>
          </a:xfrm>
        </p:spPr>
        <p:txBody>
          <a:bodyPr/>
          <a:lstStyle/>
          <a:p>
            <a:pPr algn="ctr"/>
            <a:r>
              <a:rPr lang="ru-RU" b="1" dirty="0" smtClean="0"/>
              <a:t>Примеры на сложение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554" y="807198"/>
            <a:ext cx="11893446" cy="67455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Для облегчения выполнения заданий используйте наглядность. Это могут быть счетные палочки, карандаши, ручки, зубочистки, спички. Все манипуляции с палочками делает ребенок.</a:t>
            </a:r>
          </a:p>
          <a:p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94182" y="3463584"/>
            <a:ext cx="1160363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Посчитай количество предметов до знака «+» (плюс), (в желтом кругу). Положите такое же количество палочек перед ребенком. 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Затем </a:t>
            </a:r>
            <a:r>
              <a:rPr lang="ru-RU" sz="2000" dirty="0">
                <a:solidFill>
                  <a:prstClr val="black"/>
                </a:solidFill>
              </a:rPr>
              <a:t>посчитайте количество предметов после знака </a:t>
            </a:r>
            <a:r>
              <a:rPr lang="ru-RU" sz="2000" dirty="0" smtClean="0">
                <a:solidFill>
                  <a:prstClr val="black"/>
                </a:solidFill>
              </a:rPr>
              <a:t>«+» (плюс), </a:t>
            </a:r>
            <a:r>
              <a:rPr lang="ru-RU" sz="2000" dirty="0">
                <a:solidFill>
                  <a:prstClr val="black"/>
                </a:solidFill>
              </a:rPr>
              <a:t>(в зеленом кругу). </a:t>
            </a:r>
            <a:endParaRPr lang="ru-RU" sz="2800" dirty="0">
              <a:solidFill>
                <a:prstClr val="black"/>
              </a:solidFill>
            </a:endParaRP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Знак «+» означат добавьте, прибавить, присоединить. Поэтому к образовавшемуся ряду добавьте полученное количество из второго действия.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 И посчитайте </a:t>
            </a:r>
            <a:r>
              <a:rPr lang="ru-RU" sz="2000" dirty="0" smtClean="0">
                <a:solidFill>
                  <a:prstClr val="black"/>
                </a:solidFill>
              </a:rPr>
              <a:t>получившееся количество </a:t>
            </a:r>
            <a:r>
              <a:rPr lang="ru-RU" sz="2000" dirty="0">
                <a:solidFill>
                  <a:prstClr val="black"/>
                </a:solidFill>
              </a:rPr>
              <a:t>предметов. Это и есть ответ.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22249" r="30300" b="64654"/>
          <a:stretch/>
        </p:blipFill>
        <p:spPr>
          <a:xfrm>
            <a:off x="838200" y="1396928"/>
            <a:ext cx="7779895" cy="190375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38200" y="1539133"/>
            <a:ext cx="3357796" cy="1704166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85414" y="1581523"/>
            <a:ext cx="3279098" cy="1704166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32326" b="35857"/>
          <a:stretch/>
        </p:blipFill>
        <p:spPr>
          <a:xfrm>
            <a:off x="8714003" y="1454330"/>
            <a:ext cx="2639797" cy="18737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3629" y="5549403"/>
            <a:ext cx="120083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</a:rPr>
              <a:t>Все ответы появляются на слайде по </a:t>
            </a:r>
            <a:r>
              <a:rPr lang="ru-RU" sz="2800" b="1" dirty="0" smtClean="0">
                <a:solidFill>
                  <a:srgbClr val="C00000"/>
                </a:solidFill>
              </a:rPr>
              <a:t>клику на компьютерной </a:t>
            </a:r>
            <a:r>
              <a:rPr lang="ru-RU" sz="2800" b="1" dirty="0">
                <a:solidFill>
                  <a:srgbClr val="C00000"/>
                </a:solidFill>
              </a:rPr>
              <a:t>мыши, один щелчок 1 пример, второй щелчок второй пример и т.д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или нажав стрелку «вперед».</a:t>
            </a:r>
          </a:p>
        </p:txBody>
      </p:sp>
    </p:spTree>
    <p:extLst>
      <p:ext uri="{BB962C8B-B14F-4D97-AF65-F5344CB8AC3E}">
        <p14:creationId xmlns:p14="http://schemas.microsoft.com/office/powerpoint/2010/main" val="29905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4" y="102627"/>
            <a:ext cx="11632367" cy="728060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/>
              <a:t>Сложи предметы, назови ответ </a:t>
            </a:r>
            <a:br>
              <a:rPr lang="ru-RU" sz="3200" b="1" dirty="0" smtClean="0"/>
            </a:br>
            <a:r>
              <a:rPr lang="ru-RU" sz="24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Проверь </a:t>
            </a:r>
            <a:r>
              <a:rPr lang="ru-RU" sz="24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себя кликнув мышью или нажав стрелку «вперед</a:t>
            </a:r>
            <a:r>
              <a:rPr lang="ru-RU" sz="24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».</a:t>
            </a:r>
            <a:endParaRPr lang="ru-RU" sz="32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0" t="9353" r="4017" b="50145"/>
          <a:stretch/>
        </p:blipFill>
        <p:spPr>
          <a:xfrm>
            <a:off x="8132164" y="970691"/>
            <a:ext cx="2638383" cy="5887309"/>
          </a:xfrm>
        </p:spPr>
      </p:pic>
      <p:sp>
        <p:nvSpPr>
          <p:cNvPr id="5" name="TextBox 4"/>
          <p:cNvSpPr txBox="1"/>
          <p:nvPr/>
        </p:nvSpPr>
        <p:spPr>
          <a:xfrm>
            <a:off x="8847785" y="650958"/>
            <a:ext cx="17000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dirty="0" smtClean="0"/>
              <a:t>8</a:t>
            </a:r>
            <a:endParaRPr lang="ru-RU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8847785" y="2689286"/>
            <a:ext cx="17000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dirty="0" smtClean="0"/>
              <a:t>4</a:t>
            </a:r>
            <a:endParaRPr lang="ru-RU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8847785" y="4642009"/>
            <a:ext cx="17000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dirty="0" smtClean="0"/>
              <a:t>7</a:t>
            </a:r>
            <a:endParaRPr lang="ru-RU" sz="9600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9353" r="30300" b="50145"/>
          <a:stretch/>
        </p:blipFill>
        <p:spPr>
          <a:xfrm>
            <a:off x="352269" y="853628"/>
            <a:ext cx="7779895" cy="588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9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9" t="49676" r="4017" b="7700"/>
          <a:stretch/>
        </p:blipFill>
        <p:spPr>
          <a:xfrm>
            <a:off x="8289561" y="772733"/>
            <a:ext cx="2626597" cy="6085267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49676" r="29912" b="7700"/>
          <a:stretch/>
        </p:blipFill>
        <p:spPr>
          <a:xfrm>
            <a:off x="344774" y="772732"/>
            <a:ext cx="7944787" cy="60852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0"/>
            <a:ext cx="10882859" cy="11242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Сложи предметы, назови ответ </a:t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Проверь себя кликнув мышью или нажав стрелку «вперед».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89453" y="643942"/>
            <a:ext cx="17000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dirty="0" smtClean="0"/>
              <a:t>5</a:t>
            </a:r>
            <a:endParaRPr lang="ru-RU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8989453" y="2642975"/>
            <a:ext cx="17000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dirty="0"/>
              <a:t>4</a:t>
            </a:r>
            <a:endParaRPr lang="ru-RU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8989453" y="4566720"/>
            <a:ext cx="17000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dirty="0" smtClean="0"/>
              <a:t>6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77143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</TotalTime>
  <Words>847</Words>
  <Application>Microsoft Office PowerPoint</Application>
  <PresentationFormat>Произвольный</PresentationFormat>
  <Paragraphs>108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Тема: совершенствуем навыки решения примеров на «+»и «-», а также знакомимся со знаками «больше» и «меньше ».</vt:lpstr>
      <vt:lpstr>Презентация PowerPoint</vt:lpstr>
      <vt:lpstr>Презентация PowerPoint</vt:lpstr>
      <vt:lpstr>Презентация PowerPoint</vt:lpstr>
      <vt:lpstr>Назови и обведи рукой фигуры, которые спрятались?  Проверь себя кликнув мышью или нажав стрелку «вперед». </vt:lpstr>
      <vt:lpstr>Назови и обведи рукой фигуры, которые спрятались?  Проверь себя кликнув мышью или нажав стрелку «вперед». </vt:lpstr>
      <vt:lpstr>Примеры на сложение </vt:lpstr>
      <vt:lpstr>Сложи предметы, назови ответ  Проверь себя кликнув мышью или нажав стрелку «вперед».</vt:lpstr>
      <vt:lpstr>Сложи предметы, назови ответ  Проверь себя кликнув мышью или нажав стрелку «вперед».</vt:lpstr>
      <vt:lpstr>Презентация PowerPoint</vt:lpstr>
      <vt:lpstr> Сосчитай и назови ответ Проверь себя кликнув мышью или нажав стрелку «вперед».</vt:lpstr>
      <vt:lpstr> Сосчитай и назови ответ Проверь себя кликнув мышью или нажав стрелку «вперед».</vt:lpstr>
      <vt:lpstr>Посчитай количество каждой фигуры, назови ответ. Проверь себя кликнув мышью или нажав стрелку «вперед».</vt:lpstr>
      <vt:lpstr>Презентация PowerPoint</vt:lpstr>
      <vt:lpstr>Посчитай количество каждой фигуры, назови ответ. Проверь себя кликнув мышью или нажав стрелку «вперед».</vt:lpstr>
      <vt:lpstr>Примеры  со знаком «больше», «меньше»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Мельников</dc:creator>
  <cp:lastModifiedBy>Home</cp:lastModifiedBy>
  <cp:revision>29</cp:revision>
  <dcterms:created xsi:type="dcterms:W3CDTF">2020-03-10T19:14:24Z</dcterms:created>
  <dcterms:modified xsi:type="dcterms:W3CDTF">2020-04-21T13:12:16Z</dcterms:modified>
</cp:coreProperties>
</file>